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C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434" autoAdjust="0"/>
  </p:normalViewPr>
  <p:slideViewPr>
    <p:cSldViewPr snapToGrid="0" showGuides="1">
      <p:cViewPr varScale="1">
        <p:scale>
          <a:sx n="128" d="100"/>
          <a:sy n="128" d="100"/>
        </p:scale>
        <p:origin x="-1808" y="-104"/>
      </p:cViewPr>
      <p:guideLst>
        <p:guide orient="horz" pos="2160"/>
        <p:guide pos="2880"/>
      </p:guideLst>
    </p:cSldViewPr>
  </p:slideViewPr>
  <p:notesTextViewPr>
    <p:cViewPr>
      <p:scale>
        <a:sx n="1" d="1"/>
        <a:sy n="1" d="1"/>
      </p:scale>
      <p:origin x="0" y="0"/>
    </p:cViewPr>
  </p:notesTextViewPr>
  <p:sorterViewPr>
    <p:cViewPr>
      <p:scale>
        <a:sx n="100" d="100"/>
        <a:sy n="100" d="100"/>
      </p:scale>
      <p:origin x="0" y="-1915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2766E-76BA-4731-8D50-392C800B634A}" type="doc">
      <dgm:prSet loTypeId="urn:microsoft.com/office/officeart/2005/8/layout/pyramid2" loCatId="list" qsTypeId="urn:microsoft.com/office/officeart/2005/8/quickstyle/simple1" qsCatId="simple" csTypeId="urn:microsoft.com/office/officeart/2005/8/colors/accent1_2" csCatId="accent1" phldr="1"/>
      <dgm:spPr/>
    </dgm:pt>
    <dgm:pt modelId="{A34BB256-576A-4899-A74E-3D923EAF008E}">
      <dgm:prSet phldrT="[Text]"/>
      <dgm:spPr/>
      <dgm:t>
        <a:bodyPr/>
        <a:lstStyle/>
        <a:p>
          <a:r>
            <a:rPr lang="en-US" b="1" i="1" dirty="0" smtClean="0">
              <a:solidFill>
                <a:srgbClr val="404040"/>
              </a:solidFill>
              <a:latin typeface="Arial"/>
              <a:cs typeface="Arial"/>
            </a:rPr>
            <a:t>Outcomes:</a:t>
          </a:r>
          <a:r>
            <a:rPr lang="en-US" dirty="0" smtClean="0">
              <a:solidFill>
                <a:srgbClr val="404040"/>
              </a:solidFill>
              <a:latin typeface="Arial"/>
              <a:cs typeface="Arial"/>
            </a:rPr>
            <a:t> Reduced Claim Expense, Improved Patient Compliance, Informed Employers</a:t>
          </a:r>
          <a:endParaRPr lang="en-US" dirty="0">
            <a:solidFill>
              <a:srgbClr val="404040"/>
            </a:solidFill>
            <a:latin typeface="Arial"/>
            <a:cs typeface="Arial"/>
          </a:endParaRPr>
        </a:p>
      </dgm:t>
    </dgm:pt>
    <dgm:pt modelId="{3B1C74FD-6915-45F6-A50D-C0330BA29918}" type="parTrans" cxnId="{BD56C4ED-8153-4FC0-ABCE-2990B5C529ED}">
      <dgm:prSet/>
      <dgm:spPr/>
      <dgm:t>
        <a:bodyPr/>
        <a:lstStyle/>
        <a:p>
          <a:endParaRPr lang="en-US"/>
        </a:p>
      </dgm:t>
    </dgm:pt>
    <dgm:pt modelId="{42A5452F-2FEB-4F30-A4F9-C70AB8DBC7DF}" type="sibTrans" cxnId="{BD56C4ED-8153-4FC0-ABCE-2990B5C529ED}">
      <dgm:prSet/>
      <dgm:spPr/>
      <dgm:t>
        <a:bodyPr/>
        <a:lstStyle/>
        <a:p>
          <a:endParaRPr lang="en-US"/>
        </a:p>
      </dgm:t>
    </dgm:pt>
    <dgm:pt modelId="{27829CC6-2050-4E01-A763-0A617606649F}">
      <dgm:prSet phldrT="[Text]"/>
      <dgm:spPr/>
      <dgm:t>
        <a:bodyPr/>
        <a:lstStyle/>
        <a:p>
          <a:r>
            <a:rPr lang="en-US" b="1" i="1" dirty="0" smtClean="0">
              <a:solidFill>
                <a:srgbClr val="404040"/>
              </a:solidFill>
              <a:latin typeface="Arial"/>
              <a:cs typeface="Arial"/>
            </a:rPr>
            <a:t>Knowledge:</a:t>
          </a:r>
          <a:r>
            <a:rPr lang="en-US" dirty="0" smtClean="0">
              <a:solidFill>
                <a:srgbClr val="404040"/>
              </a:solidFill>
              <a:latin typeface="Arial"/>
              <a:cs typeface="Arial"/>
            </a:rPr>
            <a:t> Risk Indexing, Normative Comparisons, Clinical Compliance </a:t>
          </a:r>
          <a:endParaRPr lang="en-US" dirty="0">
            <a:solidFill>
              <a:srgbClr val="404040"/>
            </a:solidFill>
            <a:latin typeface="Arial"/>
            <a:cs typeface="Arial"/>
          </a:endParaRPr>
        </a:p>
      </dgm:t>
    </dgm:pt>
    <dgm:pt modelId="{ABF6B199-572D-4676-8F22-4DC204900453}" type="parTrans" cxnId="{0EF4C11A-5FBF-4669-B666-A74B08FDEAD1}">
      <dgm:prSet/>
      <dgm:spPr/>
      <dgm:t>
        <a:bodyPr/>
        <a:lstStyle/>
        <a:p>
          <a:endParaRPr lang="en-US"/>
        </a:p>
      </dgm:t>
    </dgm:pt>
    <dgm:pt modelId="{43DFEB6F-9D2D-4229-8746-53D3C7AD54DA}" type="sibTrans" cxnId="{0EF4C11A-5FBF-4669-B666-A74B08FDEAD1}">
      <dgm:prSet/>
      <dgm:spPr/>
      <dgm:t>
        <a:bodyPr/>
        <a:lstStyle/>
        <a:p>
          <a:endParaRPr lang="en-US"/>
        </a:p>
      </dgm:t>
    </dgm:pt>
    <dgm:pt modelId="{49AFC860-C86A-4777-857A-D5F76AC450EE}">
      <dgm:prSet phldrT="[Text]"/>
      <dgm:spPr/>
      <dgm:t>
        <a:bodyPr/>
        <a:lstStyle/>
        <a:p>
          <a:r>
            <a:rPr lang="en-US" b="1" i="1" dirty="0" smtClean="0">
              <a:solidFill>
                <a:srgbClr val="404040"/>
              </a:solidFill>
              <a:latin typeface="Arial"/>
              <a:cs typeface="Arial"/>
            </a:rPr>
            <a:t>Information:</a:t>
          </a:r>
          <a:r>
            <a:rPr lang="en-US" dirty="0" smtClean="0">
              <a:solidFill>
                <a:srgbClr val="404040"/>
              </a:solidFill>
              <a:latin typeface="Arial"/>
              <a:cs typeface="Arial"/>
            </a:rPr>
            <a:t> Data Warehouse</a:t>
          </a:r>
          <a:endParaRPr lang="en-US" dirty="0">
            <a:solidFill>
              <a:srgbClr val="404040"/>
            </a:solidFill>
            <a:latin typeface="Arial"/>
            <a:cs typeface="Arial"/>
          </a:endParaRPr>
        </a:p>
      </dgm:t>
    </dgm:pt>
    <dgm:pt modelId="{B707D25B-A43A-4CC7-990C-14407B40721E}" type="parTrans" cxnId="{2E2A4E88-6F76-4A7B-8FBE-4D7B36D54FB0}">
      <dgm:prSet/>
      <dgm:spPr/>
      <dgm:t>
        <a:bodyPr/>
        <a:lstStyle/>
        <a:p>
          <a:endParaRPr lang="en-US"/>
        </a:p>
      </dgm:t>
    </dgm:pt>
    <dgm:pt modelId="{F1851590-A37F-423F-BF6C-A0830F676C35}" type="sibTrans" cxnId="{2E2A4E88-6F76-4A7B-8FBE-4D7B36D54FB0}">
      <dgm:prSet/>
      <dgm:spPr/>
      <dgm:t>
        <a:bodyPr/>
        <a:lstStyle/>
        <a:p>
          <a:endParaRPr lang="en-US"/>
        </a:p>
      </dgm:t>
    </dgm:pt>
    <dgm:pt modelId="{9BF52F42-D980-46D6-AB8E-98EEEB061CE8}">
      <dgm:prSet/>
      <dgm:spPr/>
      <dgm:t>
        <a:bodyPr/>
        <a:lstStyle/>
        <a:p>
          <a:r>
            <a:rPr lang="en-US" b="1" i="1" dirty="0" smtClean="0">
              <a:solidFill>
                <a:srgbClr val="404040"/>
              </a:solidFill>
              <a:latin typeface="Arial"/>
              <a:cs typeface="Arial"/>
            </a:rPr>
            <a:t>Data: </a:t>
          </a:r>
          <a:r>
            <a:rPr lang="en-US" b="0" i="0" dirty="0" smtClean="0">
              <a:solidFill>
                <a:srgbClr val="404040"/>
              </a:solidFill>
              <a:latin typeface="Arial"/>
              <a:cs typeface="Arial"/>
            </a:rPr>
            <a:t>Clinical Transactions/Claims, Eligibility Files, Self-Reported Data from HRAs &amp; Biometrics, Benchmarks </a:t>
          </a:r>
          <a:r>
            <a:rPr lang="en-US" dirty="0" smtClean="0">
              <a:solidFill>
                <a:srgbClr val="404040"/>
              </a:solidFill>
              <a:latin typeface="Arial"/>
              <a:cs typeface="Arial"/>
            </a:rPr>
            <a:t> </a:t>
          </a:r>
          <a:endParaRPr lang="en-US" dirty="0">
            <a:solidFill>
              <a:srgbClr val="404040"/>
            </a:solidFill>
            <a:latin typeface="Arial"/>
            <a:cs typeface="Arial"/>
          </a:endParaRPr>
        </a:p>
      </dgm:t>
    </dgm:pt>
    <dgm:pt modelId="{85F01D34-99AB-45DA-B30F-40609424DF7E}" type="parTrans" cxnId="{69C5E73B-F76C-4207-B21A-817264ED90A2}">
      <dgm:prSet/>
      <dgm:spPr/>
      <dgm:t>
        <a:bodyPr/>
        <a:lstStyle/>
        <a:p>
          <a:endParaRPr lang="en-US"/>
        </a:p>
      </dgm:t>
    </dgm:pt>
    <dgm:pt modelId="{4D59F6EE-E22E-4C5D-9118-EC9AD4934D63}" type="sibTrans" cxnId="{69C5E73B-F76C-4207-B21A-817264ED90A2}">
      <dgm:prSet/>
      <dgm:spPr/>
      <dgm:t>
        <a:bodyPr/>
        <a:lstStyle/>
        <a:p>
          <a:endParaRPr lang="en-US"/>
        </a:p>
      </dgm:t>
    </dgm:pt>
    <dgm:pt modelId="{4524B009-1570-40A6-9552-500057560AAA}">
      <dgm:prSet/>
      <dgm:spPr/>
      <dgm:t>
        <a:bodyPr/>
        <a:lstStyle/>
        <a:p>
          <a:r>
            <a:rPr lang="en-US" b="1" i="1" dirty="0" smtClean="0">
              <a:solidFill>
                <a:srgbClr val="404040"/>
              </a:solidFill>
              <a:latin typeface="Arial"/>
              <a:cs typeface="Arial"/>
            </a:rPr>
            <a:t>Action:</a:t>
          </a:r>
          <a:r>
            <a:rPr lang="en-US" dirty="0" smtClean="0">
              <a:solidFill>
                <a:srgbClr val="404040"/>
              </a:solidFill>
              <a:latin typeface="Arial"/>
              <a:cs typeface="Arial"/>
            </a:rPr>
            <a:t> Data driven employer solutions, Potential for clinical intervention though gaps in care</a:t>
          </a:r>
          <a:endParaRPr lang="en-US" dirty="0">
            <a:solidFill>
              <a:srgbClr val="404040"/>
            </a:solidFill>
            <a:latin typeface="Arial"/>
            <a:cs typeface="Arial"/>
          </a:endParaRPr>
        </a:p>
      </dgm:t>
    </dgm:pt>
    <dgm:pt modelId="{6028A920-4030-4374-A299-7F50F4A1FEF3}" type="parTrans" cxnId="{DCFBE8F4-5EDB-4904-8FCE-68C973F37433}">
      <dgm:prSet/>
      <dgm:spPr/>
      <dgm:t>
        <a:bodyPr/>
        <a:lstStyle/>
        <a:p>
          <a:endParaRPr lang="en-US"/>
        </a:p>
      </dgm:t>
    </dgm:pt>
    <dgm:pt modelId="{01BF2D93-CC31-42C1-BD28-E21DF5F6D99A}" type="sibTrans" cxnId="{DCFBE8F4-5EDB-4904-8FCE-68C973F37433}">
      <dgm:prSet/>
      <dgm:spPr/>
      <dgm:t>
        <a:bodyPr/>
        <a:lstStyle/>
        <a:p>
          <a:endParaRPr lang="en-US"/>
        </a:p>
      </dgm:t>
    </dgm:pt>
    <dgm:pt modelId="{D63F88FE-823E-464C-A232-F34DAB9A39B6}" type="pres">
      <dgm:prSet presAssocID="{15C2766E-76BA-4731-8D50-392C800B634A}" presName="compositeShape" presStyleCnt="0">
        <dgm:presLayoutVars>
          <dgm:dir/>
          <dgm:resizeHandles/>
        </dgm:presLayoutVars>
      </dgm:prSet>
      <dgm:spPr/>
    </dgm:pt>
    <dgm:pt modelId="{922B2CDD-6CB3-4628-915B-B88731758082}" type="pres">
      <dgm:prSet presAssocID="{15C2766E-76BA-4731-8D50-392C800B634A}" presName="pyramid" presStyleLbl="node1" presStyleIdx="0" presStyleCnt="1" custScaleX="121327" custLinFactNeighborX="3794"/>
      <dgm:spPr>
        <a:solidFill>
          <a:srgbClr val="E86D1F">
            <a:alpha val="75000"/>
          </a:srgbClr>
        </a:solidFill>
      </dgm:spPr>
    </dgm:pt>
    <dgm:pt modelId="{70414324-A455-4BD9-A712-AA0CB38974F2}" type="pres">
      <dgm:prSet presAssocID="{15C2766E-76BA-4731-8D50-392C800B634A}" presName="theList" presStyleCnt="0"/>
      <dgm:spPr/>
    </dgm:pt>
    <dgm:pt modelId="{FD341EF0-5D83-4A8C-880F-1AF8218012C6}" type="pres">
      <dgm:prSet presAssocID="{A34BB256-576A-4899-A74E-3D923EAF008E}" presName="aNode" presStyleLbl="fgAcc1" presStyleIdx="0" presStyleCnt="5" custScaleX="101944">
        <dgm:presLayoutVars>
          <dgm:bulletEnabled val="1"/>
        </dgm:presLayoutVars>
      </dgm:prSet>
      <dgm:spPr/>
      <dgm:t>
        <a:bodyPr/>
        <a:lstStyle/>
        <a:p>
          <a:endParaRPr lang="en-US"/>
        </a:p>
      </dgm:t>
    </dgm:pt>
    <dgm:pt modelId="{D9EC7A3B-8BFB-40F4-9F53-C06A2E9179AA}" type="pres">
      <dgm:prSet presAssocID="{A34BB256-576A-4899-A74E-3D923EAF008E}" presName="aSpace" presStyleCnt="0"/>
      <dgm:spPr/>
    </dgm:pt>
    <dgm:pt modelId="{09091846-50BB-4359-8377-1EDB369A9EA0}" type="pres">
      <dgm:prSet presAssocID="{4524B009-1570-40A6-9552-500057560AAA}" presName="aNode" presStyleLbl="fgAcc1" presStyleIdx="1" presStyleCnt="5" custScaleX="102044">
        <dgm:presLayoutVars>
          <dgm:bulletEnabled val="1"/>
        </dgm:presLayoutVars>
      </dgm:prSet>
      <dgm:spPr/>
      <dgm:t>
        <a:bodyPr/>
        <a:lstStyle/>
        <a:p>
          <a:endParaRPr lang="en-US"/>
        </a:p>
      </dgm:t>
    </dgm:pt>
    <dgm:pt modelId="{73600BE6-F0DE-4175-96C3-599631714E9D}" type="pres">
      <dgm:prSet presAssocID="{4524B009-1570-40A6-9552-500057560AAA}" presName="aSpace" presStyleCnt="0"/>
      <dgm:spPr/>
    </dgm:pt>
    <dgm:pt modelId="{B0143DDC-1D6A-4F0E-B762-8EBD01876C0C}" type="pres">
      <dgm:prSet presAssocID="{27829CC6-2050-4E01-A763-0A617606649F}" presName="aNode" presStyleLbl="fgAcc1" presStyleIdx="2" presStyleCnt="5" custScaleX="102042">
        <dgm:presLayoutVars>
          <dgm:bulletEnabled val="1"/>
        </dgm:presLayoutVars>
      </dgm:prSet>
      <dgm:spPr/>
      <dgm:t>
        <a:bodyPr/>
        <a:lstStyle/>
        <a:p>
          <a:endParaRPr lang="en-US"/>
        </a:p>
      </dgm:t>
    </dgm:pt>
    <dgm:pt modelId="{AE00AE96-00F6-444E-BBFF-39D739A0BF19}" type="pres">
      <dgm:prSet presAssocID="{27829CC6-2050-4E01-A763-0A617606649F}" presName="aSpace" presStyleCnt="0"/>
      <dgm:spPr/>
    </dgm:pt>
    <dgm:pt modelId="{63781E66-F683-475B-A96F-D0891C012209}" type="pres">
      <dgm:prSet presAssocID="{49AFC860-C86A-4777-857A-D5F76AC450EE}" presName="aNode" presStyleLbl="fgAcc1" presStyleIdx="3" presStyleCnt="5" custScaleX="102042">
        <dgm:presLayoutVars>
          <dgm:bulletEnabled val="1"/>
        </dgm:presLayoutVars>
      </dgm:prSet>
      <dgm:spPr/>
      <dgm:t>
        <a:bodyPr/>
        <a:lstStyle/>
        <a:p>
          <a:endParaRPr lang="en-US"/>
        </a:p>
      </dgm:t>
    </dgm:pt>
    <dgm:pt modelId="{D006469D-FFED-4E35-A96D-84F4E9D1F7FC}" type="pres">
      <dgm:prSet presAssocID="{49AFC860-C86A-4777-857A-D5F76AC450EE}" presName="aSpace" presStyleCnt="0"/>
      <dgm:spPr/>
    </dgm:pt>
    <dgm:pt modelId="{123BC6FC-1E42-421D-B3B0-DD56CC85EE7E}" type="pres">
      <dgm:prSet presAssocID="{9BF52F42-D980-46D6-AB8E-98EEEB061CE8}" presName="aNode" presStyleLbl="fgAcc1" presStyleIdx="4" presStyleCnt="5" custScaleX="102042">
        <dgm:presLayoutVars>
          <dgm:bulletEnabled val="1"/>
        </dgm:presLayoutVars>
      </dgm:prSet>
      <dgm:spPr/>
      <dgm:t>
        <a:bodyPr/>
        <a:lstStyle/>
        <a:p>
          <a:endParaRPr lang="en-US"/>
        </a:p>
      </dgm:t>
    </dgm:pt>
    <dgm:pt modelId="{193C4DDF-248E-4F9B-82AF-ED2B8872F247}" type="pres">
      <dgm:prSet presAssocID="{9BF52F42-D980-46D6-AB8E-98EEEB061CE8}" presName="aSpace" presStyleCnt="0"/>
      <dgm:spPr/>
    </dgm:pt>
  </dgm:ptLst>
  <dgm:cxnLst>
    <dgm:cxn modelId="{17AA7428-8873-E44C-BE33-6962B5FC6020}" type="presOf" srcId="{15C2766E-76BA-4731-8D50-392C800B634A}" destId="{D63F88FE-823E-464C-A232-F34DAB9A39B6}" srcOrd="0" destOrd="0" presId="urn:microsoft.com/office/officeart/2005/8/layout/pyramid2"/>
    <dgm:cxn modelId="{BD56C4ED-8153-4FC0-ABCE-2990B5C529ED}" srcId="{15C2766E-76BA-4731-8D50-392C800B634A}" destId="{A34BB256-576A-4899-A74E-3D923EAF008E}" srcOrd="0" destOrd="0" parTransId="{3B1C74FD-6915-45F6-A50D-C0330BA29918}" sibTransId="{42A5452F-2FEB-4F30-A4F9-C70AB8DBC7DF}"/>
    <dgm:cxn modelId="{DCFBE8F4-5EDB-4904-8FCE-68C973F37433}" srcId="{15C2766E-76BA-4731-8D50-392C800B634A}" destId="{4524B009-1570-40A6-9552-500057560AAA}" srcOrd="1" destOrd="0" parTransId="{6028A920-4030-4374-A299-7F50F4A1FEF3}" sibTransId="{01BF2D93-CC31-42C1-BD28-E21DF5F6D99A}"/>
    <dgm:cxn modelId="{69C5E73B-F76C-4207-B21A-817264ED90A2}" srcId="{15C2766E-76BA-4731-8D50-392C800B634A}" destId="{9BF52F42-D980-46D6-AB8E-98EEEB061CE8}" srcOrd="4" destOrd="0" parTransId="{85F01D34-99AB-45DA-B30F-40609424DF7E}" sibTransId="{4D59F6EE-E22E-4C5D-9118-EC9AD4934D63}"/>
    <dgm:cxn modelId="{91E9401F-78D0-E247-8B2A-D2F7DC2A08A0}" type="presOf" srcId="{A34BB256-576A-4899-A74E-3D923EAF008E}" destId="{FD341EF0-5D83-4A8C-880F-1AF8218012C6}" srcOrd="0" destOrd="0" presId="urn:microsoft.com/office/officeart/2005/8/layout/pyramid2"/>
    <dgm:cxn modelId="{3E3CB2A3-417E-4047-9AFF-3880515457B7}" type="presOf" srcId="{4524B009-1570-40A6-9552-500057560AAA}" destId="{09091846-50BB-4359-8377-1EDB369A9EA0}" srcOrd="0" destOrd="0" presId="urn:microsoft.com/office/officeart/2005/8/layout/pyramid2"/>
    <dgm:cxn modelId="{422FA50A-B8D3-7043-BCCD-867389E25357}" type="presOf" srcId="{9BF52F42-D980-46D6-AB8E-98EEEB061CE8}" destId="{123BC6FC-1E42-421D-B3B0-DD56CC85EE7E}" srcOrd="0" destOrd="0" presId="urn:microsoft.com/office/officeart/2005/8/layout/pyramid2"/>
    <dgm:cxn modelId="{0EF4C11A-5FBF-4669-B666-A74B08FDEAD1}" srcId="{15C2766E-76BA-4731-8D50-392C800B634A}" destId="{27829CC6-2050-4E01-A763-0A617606649F}" srcOrd="2" destOrd="0" parTransId="{ABF6B199-572D-4676-8F22-4DC204900453}" sibTransId="{43DFEB6F-9D2D-4229-8746-53D3C7AD54DA}"/>
    <dgm:cxn modelId="{627D1A1B-17EC-8E40-9684-FEC22F1A376A}" type="presOf" srcId="{49AFC860-C86A-4777-857A-D5F76AC450EE}" destId="{63781E66-F683-475B-A96F-D0891C012209}" srcOrd="0" destOrd="0" presId="urn:microsoft.com/office/officeart/2005/8/layout/pyramid2"/>
    <dgm:cxn modelId="{2E2A4E88-6F76-4A7B-8FBE-4D7B36D54FB0}" srcId="{15C2766E-76BA-4731-8D50-392C800B634A}" destId="{49AFC860-C86A-4777-857A-D5F76AC450EE}" srcOrd="3" destOrd="0" parTransId="{B707D25B-A43A-4CC7-990C-14407B40721E}" sibTransId="{F1851590-A37F-423F-BF6C-A0830F676C35}"/>
    <dgm:cxn modelId="{CCE2D7D2-D5F0-7C4E-B68F-661E94359465}" type="presOf" srcId="{27829CC6-2050-4E01-A763-0A617606649F}" destId="{B0143DDC-1D6A-4F0E-B762-8EBD01876C0C}" srcOrd="0" destOrd="0" presId="urn:microsoft.com/office/officeart/2005/8/layout/pyramid2"/>
    <dgm:cxn modelId="{9CF1B6E7-1B17-0643-B9D1-088A89032C24}" type="presParOf" srcId="{D63F88FE-823E-464C-A232-F34DAB9A39B6}" destId="{922B2CDD-6CB3-4628-915B-B88731758082}" srcOrd="0" destOrd="0" presId="urn:microsoft.com/office/officeart/2005/8/layout/pyramid2"/>
    <dgm:cxn modelId="{90F3CCA0-8A47-5A4C-A6C4-07FD608001BF}" type="presParOf" srcId="{D63F88FE-823E-464C-A232-F34DAB9A39B6}" destId="{70414324-A455-4BD9-A712-AA0CB38974F2}" srcOrd="1" destOrd="0" presId="urn:microsoft.com/office/officeart/2005/8/layout/pyramid2"/>
    <dgm:cxn modelId="{59A79B46-C824-1E46-9102-AD5038122609}" type="presParOf" srcId="{70414324-A455-4BD9-A712-AA0CB38974F2}" destId="{FD341EF0-5D83-4A8C-880F-1AF8218012C6}" srcOrd="0" destOrd="0" presId="urn:microsoft.com/office/officeart/2005/8/layout/pyramid2"/>
    <dgm:cxn modelId="{E708A3E8-BDD1-5B46-AA58-03F521D63159}" type="presParOf" srcId="{70414324-A455-4BD9-A712-AA0CB38974F2}" destId="{D9EC7A3B-8BFB-40F4-9F53-C06A2E9179AA}" srcOrd="1" destOrd="0" presId="urn:microsoft.com/office/officeart/2005/8/layout/pyramid2"/>
    <dgm:cxn modelId="{D9E39D73-25B6-F243-AAFB-178EDE81F393}" type="presParOf" srcId="{70414324-A455-4BD9-A712-AA0CB38974F2}" destId="{09091846-50BB-4359-8377-1EDB369A9EA0}" srcOrd="2" destOrd="0" presId="urn:microsoft.com/office/officeart/2005/8/layout/pyramid2"/>
    <dgm:cxn modelId="{B4D2C4EF-1BBE-6C4D-8C7B-084FA4323755}" type="presParOf" srcId="{70414324-A455-4BD9-A712-AA0CB38974F2}" destId="{73600BE6-F0DE-4175-96C3-599631714E9D}" srcOrd="3" destOrd="0" presId="urn:microsoft.com/office/officeart/2005/8/layout/pyramid2"/>
    <dgm:cxn modelId="{29B892F9-2F7F-AE45-8485-1603856DAFEE}" type="presParOf" srcId="{70414324-A455-4BD9-A712-AA0CB38974F2}" destId="{B0143DDC-1D6A-4F0E-B762-8EBD01876C0C}" srcOrd="4" destOrd="0" presId="urn:microsoft.com/office/officeart/2005/8/layout/pyramid2"/>
    <dgm:cxn modelId="{ED08D5EE-59A0-9945-AD03-33EF334C813F}" type="presParOf" srcId="{70414324-A455-4BD9-A712-AA0CB38974F2}" destId="{AE00AE96-00F6-444E-BBFF-39D739A0BF19}" srcOrd="5" destOrd="0" presId="urn:microsoft.com/office/officeart/2005/8/layout/pyramid2"/>
    <dgm:cxn modelId="{F171C9A0-B46F-E34A-8960-AFB80CEEE54B}" type="presParOf" srcId="{70414324-A455-4BD9-A712-AA0CB38974F2}" destId="{63781E66-F683-475B-A96F-D0891C012209}" srcOrd="6" destOrd="0" presId="urn:microsoft.com/office/officeart/2005/8/layout/pyramid2"/>
    <dgm:cxn modelId="{57D7C6BB-E458-A144-949A-968ACB722006}" type="presParOf" srcId="{70414324-A455-4BD9-A712-AA0CB38974F2}" destId="{D006469D-FFED-4E35-A96D-84F4E9D1F7FC}" srcOrd="7" destOrd="0" presId="urn:microsoft.com/office/officeart/2005/8/layout/pyramid2"/>
    <dgm:cxn modelId="{679C96A4-D4A0-5641-BF4F-8DFE571C1AC0}" type="presParOf" srcId="{70414324-A455-4BD9-A712-AA0CB38974F2}" destId="{123BC6FC-1E42-421D-B3B0-DD56CC85EE7E}" srcOrd="8" destOrd="0" presId="urn:microsoft.com/office/officeart/2005/8/layout/pyramid2"/>
    <dgm:cxn modelId="{2F674908-1FD1-0E4A-9443-EB0824DF1183}" type="presParOf" srcId="{70414324-A455-4BD9-A712-AA0CB38974F2}" destId="{193C4DDF-248E-4F9B-82AF-ED2B8872F247}"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A5501-672A-4B2A-B432-C09C97C0DF8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4846EF4-32BE-49F8-9A89-433F74FB0308}">
      <dgm:prSet phldrT="[Text]" custT="1"/>
      <dgm:spPr>
        <a:solidFill>
          <a:srgbClr val="6CB33F">
            <a:alpha val="75000"/>
          </a:srgbClr>
        </a:solidFill>
      </dgm:spPr>
      <dgm:t>
        <a:bodyPr/>
        <a:lstStyle/>
        <a:p>
          <a:r>
            <a:rPr lang="en-US" sz="1000" dirty="0" smtClean="0">
              <a:latin typeface="Arial"/>
              <a:cs typeface="Arial"/>
            </a:rPr>
            <a:t>Claim</a:t>
          </a:r>
          <a:endParaRPr lang="en-US" sz="1000" dirty="0">
            <a:latin typeface="Arial"/>
            <a:cs typeface="Arial"/>
          </a:endParaRPr>
        </a:p>
      </dgm:t>
    </dgm:pt>
    <dgm:pt modelId="{AF4AF571-6EDA-4926-AD85-F6AC747EE653}" type="parTrans" cxnId="{5C329AAF-4E1B-45B9-843D-7FDCBD2C7F27}">
      <dgm:prSet/>
      <dgm:spPr/>
      <dgm:t>
        <a:bodyPr/>
        <a:lstStyle/>
        <a:p>
          <a:endParaRPr lang="en-US"/>
        </a:p>
      </dgm:t>
    </dgm:pt>
    <dgm:pt modelId="{E9CDDA29-7DC4-4F59-89F5-BABACD1489F1}" type="sibTrans" cxnId="{5C329AAF-4E1B-45B9-843D-7FDCBD2C7F27}">
      <dgm:prSet/>
      <dgm:spPr>
        <a:solidFill>
          <a:srgbClr val="6CB33F">
            <a:alpha val="50000"/>
          </a:srgbClr>
        </a:solidFill>
      </dgm:spPr>
      <dgm:t>
        <a:bodyPr/>
        <a:lstStyle/>
        <a:p>
          <a:endParaRPr lang="en-US" dirty="0"/>
        </a:p>
      </dgm:t>
    </dgm:pt>
    <dgm:pt modelId="{BF15BD71-CA7E-4AFC-8C83-36D879DB69CA}">
      <dgm:prSet phldrT="[Text]" custT="1"/>
      <dgm:spPr>
        <a:solidFill>
          <a:srgbClr val="6CB33F">
            <a:alpha val="75000"/>
          </a:srgbClr>
        </a:solidFill>
      </dgm:spPr>
      <dgm:t>
        <a:bodyPr/>
        <a:lstStyle/>
        <a:p>
          <a:r>
            <a:rPr lang="en-US" sz="1000" dirty="0" smtClean="0">
              <a:latin typeface="Arial"/>
              <a:cs typeface="Arial"/>
            </a:rPr>
            <a:t>HRA, Wellness, Biometric</a:t>
          </a:r>
          <a:endParaRPr lang="en-US" sz="1000" dirty="0">
            <a:latin typeface="Arial"/>
            <a:cs typeface="Arial"/>
          </a:endParaRPr>
        </a:p>
      </dgm:t>
    </dgm:pt>
    <dgm:pt modelId="{A736B5B4-9A5A-4C64-A72E-B4BBB08E1D6E}" type="parTrans" cxnId="{4227E815-2393-4D89-B235-035653B02A2A}">
      <dgm:prSet/>
      <dgm:spPr/>
      <dgm:t>
        <a:bodyPr/>
        <a:lstStyle/>
        <a:p>
          <a:endParaRPr lang="en-US"/>
        </a:p>
      </dgm:t>
    </dgm:pt>
    <dgm:pt modelId="{1E72D89F-F669-4173-B623-8B223B863B59}" type="sibTrans" cxnId="{4227E815-2393-4D89-B235-035653B02A2A}">
      <dgm:prSet/>
      <dgm:spPr>
        <a:solidFill>
          <a:srgbClr val="6CB33F">
            <a:alpha val="50000"/>
          </a:srgbClr>
        </a:solidFill>
      </dgm:spPr>
      <dgm:t>
        <a:bodyPr/>
        <a:lstStyle/>
        <a:p>
          <a:endParaRPr lang="en-US" dirty="0"/>
        </a:p>
      </dgm:t>
    </dgm:pt>
    <dgm:pt modelId="{086C39AC-E30A-4518-B01F-AF86347C2799}">
      <dgm:prSet custT="1"/>
      <dgm:spPr>
        <a:solidFill>
          <a:srgbClr val="6CB33F">
            <a:alpha val="75000"/>
          </a:srgbClr>
        </a:solidFill>
      </dgm:spPr>
      <dgm:t>
        <a:bodyPr tIns="0" bIns="0"/>
        <a:lstStyle/>
        <a:p>
          <a:endParaRPr lang="en-US" sz="1000" dirty="0">
            <a:latin typeface="Arial"/>
            <a:cs typeface="Arial"/>
          </a:endParaRPr>
        </a:p>
      </dgm:t>
    </dgm:pt>
    <dgm:pt modelId="{B7FBB862-B2A2-4BDF-B6FC-3DE4E03F0D86}" type="parTrans" cxnId="{9753919F-6129-4D06-ACE1-ED9572708D7E}">
      <dgm:prSet/>
      <dgm:spPr/>
      <dgm:t>
        <a:bodyPr/>
        <a:lstStyle/>
        <a:p>
          <a:endParaRPr lang="en-US"/>
        </a:p>
      </dgm:t>
    </dgm:pt>
    <dgm:pt modelId="{ED963741-12F9-4516-9292-475C887ACEA7}" type="sibTrans" cxnId="{9753919F-6129-4D06-ACE1-ED9572708D7E}">
      <dgm:prSet/>
      <dgm:spPr>
        <a:solidFill>
          <a:srgbClr val="6CB33F">
            <a:alpha val="50000"/>
          </a:srgbClr>
        </a:solidFill>
      </dgm:spPr>
      <dgm:t>
        <a:bodyPr/>
        <a:lstStyle/>
        <a:p>
          <a:endParaRPr lang="en-US" dirty="0"/>
        </a:p>
      </dgm:t>
    </dgm:pt>
    <dgm:pt modelId="{677A111E-14D5-4114-91CC-19910CE27A56}">
      <dgm:prSet custT="1"/>
      <dgm:spPr>
        <a:solidFill>
          <a:srgbClr val="6CB33F">
            <a:alpha val="75000"/>
          </a:srgbClr>
        </a:solidFill>
      </dgm:spPr>
      <dgm:t>
        <a:bodyPr/>
        <a:lstStyle/>
        <a:p>
          <a:r>
            <a:rPr lang="en-US" sz="1000" dirty="0" smtClean="0">
              <a:latin typeface="Arial"/>
              <a:cs typeface="Arial"/>
            </a:rPr>
            <a:t>External Benchmarks</a:t>
          </a:r>
          <a:endParaRPr lang="en-US" sz="1000" dirty="0">
            <a:latin typeface="Arial"/>
            <a:cs typeface="Arial"/>
          </a:endParaRPr>
        </a:p>
      </dgm:t>
    </dgm:pt>
    <dgm:pt modelId="{AA8A5515-CD9F-41B0-AD80-45708FEA5B45}" type="parTrans" cxnId="{34365CED-7FB2-42BC-86AC-135BDFDB58E5}">
      <dgm:prSet/>
      <dgm:spPr/>
      <dgm:t>
        <a:bodyPr/>
        <a:lstStyle/>
        <a:p>
          <a:endParaRPr lang="en-US"/>
        </a:p>
      </dgm:t>
    </dgm:pt>
    <dgm:pt modelId="{D9002505-D05D-4D22-B632-1F00EEAAF6B5}" type="sibTrans" cxnId="{34365CED-7FB2-42BC-86AC-135BDFDB58E5}">
      <dgm:prSet/>
      <dgm:spPr>
        <a:solidFill>
          <a:srgbClr val="6CB33F">
            <a:alpha val="50000"/>
          </a:srgbClr>
        </a:solidFill>
      </dgm:spPr>
      <dgm:t>
        <a:bodyPr/>
        <a:lstStyle/>
        <a:p>
          <a:endParaRPr lang="en-US" dirty="0"/>
        </a:p>
      </dgm:t>
    </dgm:pt>
    <dgm:pt modelId="{032219A4-6F5B-4964-B98A-4AAC7444E1B3}" type="pres">
      <dgm:prSet presAssocID="{7F4A5501-672A-4B2A-B432-C09C97C0DF81}" presName="cycle" presStyleCnt="0">
        <dgm:presLayoutVars>
          <dgm:dir/>
          <dgm:resizeHandles val="exact"/>
        </dgm:presLayoutVars>
      </dgm:prSet>
      <dgm:spPr/>
      <dgm:t>
        <a:bodyPr/>
        <a:lstStyle/>
        <a:p>
          <a:endParaRPr lang="en-US"/>
        </a:p>
      </dgm:t>
    </dgm:pt>
    <dgm:pt modelId="{84C90331-74C8-49EE-8578-21FBC5C7B4FA}" type="pres">
      <dgm:prSet presAssocID="{C4846EF4-32BE-49F8-9A89-433F74FB0308}" presName="node" presStyleLbl="node1" presStyleIdx="0" presStyleCnt="4" custScaleX="100835" custScaleY="100835">
        <dgm:presLayoutVars>
          <dgm:bulletEnabled val="1"/>
        </dgm:presLayoutVars>
      </dgm:prSet>
      <dgm:spPr/>
      <dgm:t>
        <a:bodyPr/>
        <a:lstStyle/>
        <a:p>
          <a:endParaRPr lang="en-US"/>
        </a:p>
      </dgm:t>
    </dgm:pt>
    <dgm:pt modelId="{15A89816-F1E4-4AD4-8FB6-05DF004E936C}" type="pres">
      <dgm:prSet presAssocID="{E9CDDA29-7DC4-4F59-89F5-BABACD1489F1}" presName="sibTrans" presStyleLbl="sibTrans2D1" presStyleIdx="0" presStyleCnt="4"/>
      <dgm:spPr/>
      <dgm:t>
        <a:bodyPr/>
        <a:lstStyle/>
        <a:p>
          <a:endParaRPr lang="en-US"/>
        </a:p>
      </dgm:t>
    </dgm:pt>
    <dgm:pt modelId="{D523BA8F-1371-4C6A-B74D-D8129BE1993A}" type="pres">
      <dgm:prSet presAssocID="{E9CDDA29-7DC4-4F59-89F5-BABACD1489F1}" presName="connectorText" presStyleLbl="sibTrans2D1" presStyleIdx="0" presStyleCnt="4"/>
      <dgm:spPr/>
      <dgm:t>
        <a:bodyPr/>
        <a:lstStyle/>
        <a:p>
          <a:endParaRPr lang="en-US"/>
        </a:p>
      </dgm:t>
    </dgm:pt>
    <dgm:pt modelId="{6F9281E0-DF60-4D14-B4CC-1D3CADB7A6E8}" type="pres">
      <dgm:prSet presAssocID="{086C39AC-E30A-4518-B01F-AF86347C2799}" presName="node" presStyleLbl="node1" presStyleIdx="1" presStyleCnt="4" custScaleX="100835" custScaleY="100835">
        <dgm:presLayoutVars>
          <dgm:bulletEnabled val="1"/>
        </dgm:presLayoutVars>
      </dgm:prSet>
      <dgm:spPr/>
      <dgm:t>
        <a:bodyPr/>
        <a:lstStyle/>
        <a:p>
          <a:endParaRPr lang="en-US"/>
        </a:p>
      </dgm:t>
    </dgm:pt>
    <dgm:pt modelId="{C7B9C8A9-89BE-40E7-8A1A-DEA80AE0343E}" type="pres">
      <dgm:prSet presAssocID="{ED963741-12F9-4516-9292-475C887ACEA7}" presName="sibTrans" presStyleLbl="sibTrans2D1" presStyleIdx="1" presStyleCnt="4"/>
      <dgm:spPr/>
      <dgm:t>
        <a:bodyPr/>
        <a:lstStyle/>
        <a:p>
          <a:endParaRPr lang="en-US"/>
        </a:p>
      </dgm:t>
    </dgm:pt>
    <dgm:pt modelId="{F6BC94BD-FA93-456E-8840-A72FB44F02BD}" type="pres">
      <dgm:prSet presAssocID="{ED963741-12F9-4516-9292-475C887ACEA7}" presName="connectorText" presStyleLbl="sibTrans2D1" presStyleIdx="1" presStyleCnt="4"/>
      <dgm:spPr/>
      <dgm:t>
        <a:bodyPr/>
        <a:lstStyle/>
        <a:p>
          <a:endParaRPr lang="en-US"/>
        </a:p>
      </dgm:t>
    </dgm:pt>
    <dgm:pt modelId="{E6D48B48-BD90-449D-99CE-A53F76C5C060}" type="pres">
      <dgm:prSet presAssocID="{BF15BD71-CA7E-4AFC-8C83-36D879DB69CA}" presName="node" presStyleLbl="node1" presStyleIdx="2" presStyleCnt="4" custScaleX="100835" custScaleY="100835">
        <dgm:presLayoutVars>
          <dgm:bulletEnabled val="1"/>
        </dgm:presLayoutVars>
      </dgm:prSet>
      <dgm:spPr/>
      <dgm:t>
        <a:bodyPr/>
        <a:lstStyle/>
        <a:p>
          <a:endParaRPr lang="en-US"/>
        </a:p>
      </dgm:t>
    </dgm:pt>
    <dgm:pt modelId="{95F65AF9-AAE5-4714-BE28-21AB9BBBE2BE}" type="pres">
      <dgm:prSet presAssocID="{1E72D89F-F669-4173-B623-8B223B863B59}" presName="sibTrans" presStyleLbl="sibTrans2D1" presStyleIdx="2" presStyleCnt="4"/>
      <dgm:spPr/>
      <dgm:t>
        <a:bodyPr/>
        <a:lstStyle/>
        <a:p>
          <a:endParaRPr lang="en-US"/>
        </a:p>
      </dgm:t>
    </dgm:pt>
    <dgm:pt modelId="{49AF4955-5E56-47B9-8FE6-1D4C342CC18C}" type="pres">
      <dgm:prSet presAssocID="{1E72D89F-F669-4173-B623-8B223B863B59}" presName="connectorText" presStyleLbl="sibTrans2D1" presStyleIdx="2" presStyleCnt="4"/>
      <dgm:spPr/>
      <dgm:t>
        <a:bodyPr/>
        <a:lstStyle/>
        <a:p>
          <a:endParaRPr lang="en-US"/>
        </a:p>
      </dgm:t>
    </dgm:pt>
    <dgm:pt modelId="{A14E363D-33D0-4A67-906A-429AE5AAC8CB}" type="pres">
      <dgm:prSet presAssocID="{677A111E-14D5-4114-91CC-19910CE27A56}" presName="node" presStyleLbl="node1" presStyleIdx="3" presStyleCnt="4" custScaleX="100835" custScaleY="100835">
        <dgm:presLayoutVars>
          <dgm:bulletEnabled val="1"/>
        </dgm:presLayoutVars>
      </dgm:prSet>
      <dgm:spPr/>
      <dgm:t>
        <a:bodyPr/>
        <a:lstStyle/>
        <a:p>
          <a:endParaRPr lang="en-US"/>
        </a:p>
      </dgm:t>
    </dgm:pt>
    <dgm:pt modelId="{0068077A-FC70-463B-87AA-08DDB3B16C7D}" type="pres">
      <dgm:prSet presAssocID="{D9002505-D05D-4D22-B632-1F00EEAAF6B5}" presName="sibTrans" presStyleLbl="sibTrans2D1" presStyleIdx="3" presStyleCnt="4"/>
      <dgm:spPr/>
      <dgm:t>
        <a:bodyPr/>
        <a:lstStyle/>
        <a:p>
          <a:endParaRPr lang="en-US"/>
        </a:p>
      </dgm:t>
    </dgm:pt>
    <dgm:pt modelId="{104647EA-F48B-471D-A02D-F39242A51CCD}" type="pres">
      <dgm:prSet presAssocID="{D9002505-D05D-4D22-B632-1F00EEAAF6B5}" presName="connectorText" presStyleLbl="sibTrans2D1" presStyleIdx="3" presStyleCnt="4"/>
      <dgm:spPr/>
      <dgm:t>
        <a:bodyPr/>
        <a:lstStyle/>
        <a:p>
          <a:endParaRPr lang="en-US"/>
        </a:p>
      </dgm:t>
    </dgm:pt>
  </dgm:ptLst>
  <dgm:cxnLst>
    <dgm:cxn modelId="{8615B695-BACE-6742-9F5C-63EF6546857A}" type="presOf" srcId="{C4846EF4-32BE-49F8-9A89-433F74FB0308}" destId="{84C90331-74C8-49EE-8578-21FBC5C7B4FA}" srcOrd="0" destOrd="0" presId="urn:microsoft.com/office/officeart/2005/8/layout/cycle2"/>
    <dgm:cxn modelId="{4227E815-2393-4D89-B235-035653B02A2A}" srcId="{7F4A5501-672A-4B2A-B432-C09C97C0DF81}" destId="{BF15BD71-CA7E-4AFC-8C83-36D879DB69CA}" srcOrd="2" destOrd="0" parTransId="{A736B5B4-9A5A-4C64-A72E-B4BBB08E1D6E}" sibTransId="{1E72D89F-F669-4173-B623-8B223B863B59}"/>
    <dgm:cxn modelId="{0BF30602-192E-A74A-8C09-7815E2632D81}" type="presOf" srcId="{1E72D89F-F669-4173-B623-8B223B863B59}" destId="{49AF4955-5E56-47B9-8FE6-1D4C342CC18C}" srcOrd="1" destOrd="0" presId="urn:microsoft.com/office/officeart/2005/8/layout/cycle2"/>
    <dgm:cxn modelId="{03F1A2D8-FCD5-2646-92E3-DEEE4E14BFB7}" type="presOf" srcId="{BF15BD71-CA7E-4AFC-8C83-36D879DB69CA}" destId="{E6D48B48-BD90-449D-99CE-A53F76C5C060}" srcOrd="0" destOrd="0" presId="urn:microsoft.com/office/officeart/2005/8/layout/cycle2"/>
    <dgm:cxn modelId="{FDD4F2AA-C51F-9541-8DC8-E1DB69916B51}" type="presOf" srcId="{E9CDDA29-7DC4-4F59-89F5-BABACD1489F1}" destId="{15A89816-F1E4-4AD4-8FB6-05DF004E936C}" srcOrd="0" destOrd="0" presId="urn:microsoft.com/office/officeart/2005/8/layout/cycle2"/>
    <dgm:cxn modelId="{5C329AAF-4E1B-45B9-843D-7FDCBD2C7F27}" srcId="{7F4A5501-672A-4B2A-B432-C09C97C0DF81}" destId="{C4846EF4-32BE-49F8-9A89-433F74FB0308}" srcOrd="0" destOrd="0" parTransId="{AF4AF571-6EDA-4926-AD85-F6AC747EE653}" sibTransId="{E9CDDA29-7DC4-4F59-89F5-BABACD1489F1}"/>
    <dgm:cxn modelId="{B7F583D3-9E47-0D4D-91BB-F9536D24A2E7}" type="presOf" srcId="{086C39AC-E30A-4518-B01F-AF86347C2799}" destId="{6F9281E0-DF60-4D14-B4CC-1D3CADB7A6E8}" srcOrd="0" destOrd="0" presId="urn:microsoft.com/office/officeart/2005/8/layout/cycle2"/>
    <dgm:cxn modelId="{DE539401-24C1-3840-A9D5-DBD9393AD540}" type="presOf" srcId="{ED963741-12F9-4516-9292-475C887ACEA7}" destId="{F6BC94BD-FA93-456E-8840-A72FB44F02BD}" srcOrd="1" destOrd="0" presId="urn:microsoft.com/office/officeart/2005/8/layout/cycle2"/>
    <dgm:cxn modelId="{9753919F-6129-4D06-ACE1-ED9572708D7E}" srcId="{7F4A5501-672A-4B2A-B432-C09C97C0DF81}" destId="{086C39AC-E30A-4518-B01F-AF86347C2799}" srcOrd="1" destOrd="0" parTransId="{B7FBB862-B2A2-4BDF-B6FC-3DE4E03F0D86}" sibTransId="{ED963741-12F9-4516-9292-475C887ACEA7}"/>
    <dgm:cxn modelId="{34365CED-7FB2-42BC-86AC-135BDFDB58E5}" srcId="{7F4A5501-672A-4B2A-B432-C09C97C0DF81}" destId="{677A111E-14D5-4114-91CC-19910CE27A56}" srcOrd="3" destOrd="0" parTransId="{AA8A5515-CD9F-41B0-AD80-45708FEA5B45}" sibTransId="{D9002505-D05D-4D22-B632-1F00EEAAF6B5}"/>
    <dgm:cxn modelId="{BDD1EC3B-2662-1045-8224-352BB0398609}" type="presOf" srcId="{D9002505-D05D-4D22-B632-1F00EEAAF6B5}" destId="{0068077A-FC70-463B-87AA-08DDB3B16C7D}" srcOrd="0" destOrd="0" presId="urn:microsoft.com/office/officeart/2005/8/layout/cycle2"/>
    <dgm:cxn modelId="{50836C94-B340-634E-9CE7-28419E7F7BA0}" type="presOf" srcId="{ED963741-12F9-4516-9292-475C887ACEA7}" destId="{C7B9C8A9-89BE-40E7-8A1A-DEA80AE0343E}" srcOrd="0" destOrd="0" presId="urn:microsoft.com/office/officeart/2005/8/layout/cycle2"/>
    <dgm:cxn modelId="{FCF7D3EC-CF17-D948-8DDE-383BFCF687FF}" type="presOf" srcId="{1E72D89F-F669-4173-B623-8B223B863B59}" destId="{95F65AF9-AAE5-4714-BE28-21AB9BBBE2BE}" srcOrd="0" destOrd="0" presId="urn:microsoft.com/office/officeart/2005/8/layout/cycle2"/>
    <dgm:cxn modelId="{F9A94442-487C-A744-B292-6378CF100A9E}" type="presOf" srcId="{677A111E-14D5-4114-91CC-19910CE27A56}" destId="{A14E363D-33D0-4A67-906A-429AE5AAC8CB}" srcOrd="0" destOrd="0" presId="urn:microsoft.com/office/officeart/2005/8/layout/cycle2"/>
    <dgm:cxn modelId="{C9AA4091-4C33-DD45-A7FF-D6DFD99A4F76}" type="presOf" srcId="{D9002505-D05D-4D22-B632-1F00EEAAF6B5}" destId="{104647EA-F48B-471D-A02D-F39242A51CCD}" srcOrd="1" destOrd="0" presId="urn:microsoft.com/office/officeart/2005/8/layout/cycle2"/>
    <dgm:cxn modelId="{49CA276A-4EFD-7346-BFEA-7E493D45125B}" type="presOf" srcId="{E9CDDA29-7DC4-4F59-89F5-BABACD1489F1}" destId="{D523BA8F-1371-4C6A-B74D-D8129BE1993A}" srcOrd="1" destOrd="0" presId="urn:microsoft.com/office/officeart/2005/8/layout/cycle2"/>
    <dgm:cxn modelId="{3B35934F-39B5-2542-927B-F73737C6001E}" type="presOf" srcId="{7F4A5501-672A-4B2A-B432-C09C97C0DF81}" destId="{032219A4-6F5B-4964-B98A-4AAC7444E1B3}" srcOrd="0" destOrd="0" presId="urn:microsoft.com/office/officeart/2005/8/layout/cycle2"/>
    <dgm:cxn modelId="{11F63165-2502-A744-A3B9-F48EDDEB4A6C}" type="presParOf" srcId="{032219A4-6F5B-4964-B98A-4AAC7444E1B3}" destId="{84C90331-74C8-49EE-8578-21FBC5C7B4FA}" srcOrd="0" destOrd="0" presId="urn:microsoft.com/office/officeart/2005/8/layout/cycle2"/>
    <dgm:cxn modelId="{8622F630-02F3-C64F-B33C-0F449FEA8781}" type="presParOf" srcId="{032219A4-6F5B-4964-B98A-4AAC7444E1B3}" destId="{15A89816-F1E4-4AD4-8FB6-05DF004E936C}" srcOrd="1" destOrd="0" presId="urn:microsoft.com/office/officeart/2005/8/layout/cycle2"/>
    <dgm:cxn modelId="{BB6FE18D-7DC8-1349-BBD6-84F479FC7BFF}" type="presParOf" srcId="{15A89816-F1E4-4AD4-8FB6-05DF004E936C}" destId="{D523BA8F-1371-4C6A-B74D-D8129BE1993A}" srcOrd="0" destOrd="0" presId="urn:microsoft.com/office/officeart/2005/8/layout/cycle2"/>
    <dgm:cxn modelId="{8D7A490E-31A6-C74F-9260-0900EB6FD3EF}" type="presParOf" srcId="{032219A4-6F5B-4964-B98A-4AAC7444E1B3}" destId="{6F9281E0-DF60-4D14-B4CC-1D3CADB7A6E8}" srcOrd="2" destOrd="0" presId="urn:microsoft.com/office/officeart/2005/8/layout/cycle2"/>
    <dgm:cxn modelId="{744731B0-88EA-4747-BB66-69549075F428}" type="presParOf" srcId="{032219A4-6F5B-4964-B98A-4AAC7444E1B3}" destId="{C7B9C8A9-89BE-40E7-8A1A-DEA80AE0343E}" srcOrd="3" destOrd="0" presId="urn:microsoft.com/office/officeart/2005/8/layout/cycle2"/>
    <dgm:cxn modelId="{3D46059E-93D7-DF49-B9D7-788A01BB8867}" type="presParOf" srcId="{C7B9C8A9-89BE-40E7-8A1A-DEA80AE0343E}" destId="{F6BC94BD-FA93-456E-8840-A72FB44F02BD}" srcOrd="0" destOrd="0" presId="urn:microsoft.com/office/officeart/2005/8/layout/cycle2"/>
    <dgm:cxn modelId="{8067E9A4-D9C8-D34D-8F59-F2310D36DC82}" type="presParOf" srcId="{032219A4-6F5B-4964-B98A-4AAC7444E1B3}" destId="{E6D48B48-BD90-449D-99CE-A53F76C5C060}" srcOrd="4" destOrd="0" presId="urn:microsoft.com/office/officeart/2005/8/layout/cycle2"/>
    <dgm:cxn modelId="{0A0A43F3-9620-D24C-A22E-6077E6DA6090}" type="presParOf" srcId="{032219A4-6F5B-4964-B98A-4AAC7444E1B3}" destId="{95F65AF9-AAE5-4714-BE28-21AB9BBBE2BE}" srcOrd="5" destOrd="0" presId="urn:microsoft.com/office/officeart/2005/8/layout/cycle2"/>
    <dgm:cxn modelId="{53A08098-8BE8-0042-B2F5-98D394C176CC}" type="presParOf" srcId="{95F65AF9-AAE5-4714-BE28-21AB9BBBE2BE}" destId="{49AF4955-5E56-47B9-8FE6-1D4C342CC18C}" srcOrd="0" destOrd="0" presId="urn:microsoft.com/office/officeart/2005/8/layout/cycle2"/>
    <dgm:cxn modelId="{12F05BB0-2BDA-AC40-A065-4363CAF812CD}" type="presParOf" srcId="{032219A4-6F5B-4964-B98A-4AAC7444E1B3}" destId="{A14E363D-33D0-4A67-906A-429AE5AAC8CB}" srcOrd="6" destOrd="0" presId="urn:microsoft.com/office/officeart/2005/8/layout/cycle2"/>
    <dgm:cxn modelId="{FDF31D8C-198D-834C-8E17-9BB6244FEF99}" type="presParOf" srcId="{032219A4-6F5B-4964-B98A-4AAC7444E1B3}" destId="{0068077A-FC70-463B-87AA-08DDB3B16C7D}" srcOrd="7" destOrd="0" presId="urn:microsoft.com/office/officeart/2005/8/layout/cycle2"/>
    <dgm:cxn modelId="{C1F32970-C246-C44B-887A-D68B448D648B}" type="presParOf" srcId="{0068077A-FC70-463B-87AA-08DDB3B16C7D}" destId="{104647EA-F48B-471D-A02D-F39242A51CCD}"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2766E-76BA-4731-8D50-392C800B634A}" type="doc">
      <dgm:prSet loTypeId="urn:microsoft.com/office/officeart/2005/8/layout/pyramid2" loCatId="list" qsTypeId="urn:microsoft.com/office/officeart/2005/8/quickstyle/simple1" qsCatId="simple" csTypeId="urn:microsoft.com/office/officeart/2005/8/colors/accent1_2" csCatId="accent1" phldr="1"/>
      <dgm:spPr/>
    </dgm:pt>
    <dgm:pt modelId="{A34BB256-576A-4899-A74E-3D923EAF008E}">
      <dgm:prSet phldrT="[Text]" custT="1"/>
      <dgm:spPr/>
      <dgm:t>
        <a:bodyPr/>
        <a:lstStyle/>
        <a:p>
          <a:r>
            <a:rPr lang="en-US" sz="1100" b="1" i="1" dirty="0" smtClean="0">
              <a:solidFill>
                <a:srgbClr val="404040"/>
              </a:solidFill>
              <a:latin typeface="Arial"/>
              <a:cs typeface="Arial"/>
            </a:rPr>
            <a:t>Outcomes:</a:t>
          </a:r>
          <a:r>
            <a:rPr lang="en-US" sz="1100" dirty="0" smtClean="0">
              <a:solidFill>
                <a:srgbClr val="404040"/>
              </a:solidFill>
              <a:latin typeface="Arial"/>
              <a:cs typeface="Arial"/>
            </a:rPr>
            <a:t> Reduced Claim Expense, Improved Quality, Informed Consumer Decision-Making</a:t>
          </a:r>
          <a:endParaRPr lang="en-US" sz="1100" dirty="0">
            <a:solidFill>
              <a:srgbClr val="404040"/>
            </a:solidFill>
            <a:latin typeface="Arial"/>
            <a:cs typeface="Arial"/>
          </a:endParaRPr>
        </a:p>
      </dgm:t>
    </dgm:pt>
    <dgm:pt modelId="{3B1C74FD-6915-45F6-A50D-C0330BA29918}" type="parTrans" cxnId="{BD56C4ED-8153-4FC0-ABCE-2990B5C529ED}">
      <dgm:prSet/>
      <dgm:spPr/>
      <dgm:t>
        <a:bodyPr/>
        <a:lstStyle/>
        <a:p>
          <a:endParaRPr lang="en-US"/>
        </a:p>
      </dgm:t>
    </dgm:pt>
    <dgm:pt modelId="{42A5452F-2FEB-4F30-A4F9-C70AB8DBC7DF}" type="sibTrans" cxnId="{BD56C4ED-8153-4FC0-ABCE-2990B5C529ED}">
      <dgm:prSet/>
      <dgm:spPr/>
      <dgm:t>
        <a:bodyPr/>
        <a:lstStyle/>
        <a:p>
          <a:endParaRPr lang="en-US"/>
        </a:p>
      </dgm:t>
    </dgm:pt>
    <dgm:pt modelId="{27829CC6-2050-4E01-A763-0A617606649F}">
      <dgm:prSet phldrT="[Text]" custT="1"/>
      <dgm:spPr/>
      <dgm:t>
        <a:bodyPr/>
        <a:lstStyle/>
        <a:p>
          <a:r>
            <a:rPr lang="en-US" sz="1100" b="1" i="1" dirty="0" smtClean="0">
              <a:solidFill>
                <a:srgbClr val="404040"/>
              </a:solidFill>
              <a:latin typeface="Arial"/>
              <a:cs typeface="Arial"/>
            </a:rPr>
            <a:t>Knowledge:</a:t>
          </a:r>
          <a:r>
            <a:rPr lang="en-US" sz="1100" dirty="0" smtClean="0">
              <a:solidFill>
                <a:srgbClr val="404040"/>
              </a:solidFill>
              <a:latin typeface="Arial"/>
              <a:cs typeface="Arial"/>
            </a:rPr>
            <a:t> Risk and Predictive Modeling</a:t>
          </a:r>
          <a:endParaRPr lang="en-US" sz="1100" dirty="0">
            <a:solidFill>
              <a:srgbClr val="404040"/>
            </a:solidFill>
            <a:latin typeface="Arial"/>
            <a:cs typeface="Arial"/>
          </a:endParaRPr>
        </a:p>
      </dgm:t>
    </dgm:pt>
    <dgm:pt modelId="{ABF6B199-572D-4676-8F22-4DC204900453}" type="parTrans" cxnId="{0EF4C11A-5FBF-4669-B666-A74B08FDEAD1}">
      <dgm:prSet/>
      <dgm:spPr/>
      <dgm:t>
        <a:bodyPr/>
        <a:lstStyle/>
        <a:p>
          <a:endParaRPr lang="en-US"/>
        </a:p>
      </dgm:t>
    </dgm:pt>
    <dgm:pt modelId="{43DFEB6F-9D2D-4229-8746-53D3C7AD54DA}" type="sibTrans" cxnId="{0EF4C11A-5FBF-4669-B666-A74B08FDEAD1}">
      <dgm:prSet/>
      <dgm:spPr/>
      <dgm:t>
        <a:bodyPr/>
        <a:lstStyle/>
        <a:p>
          <a:endParaRPr lang="en-US"/>
        </a:p>
      </dgm:t>
    </dgm:pt>
    <dgm:pt modelId="{49AFC860-C86A-4777-857A-D5F76AC450EE}">
      <dgm:prSet phldrT="[Text]" custT="1"/>
      <dgm:spPr/>
      <dgm:t>
        <a:bodyPr/>
        <a:lstStyle/>
        <a:p>
          <a:r>
            <a:rPr lang="en-US" sz="1100" b="1" i="1" dirty="0" smtClean="0">
              <a:solidFill>
                <a:srgbClr val="404040"/>
              </a:solidFill>
              <a:latin typeface="Arial"/>
              <a:cs typeface="Arial"/>
            </a:rPr>
            <a:t>Information:</a:t>
          </a:r>
          <a:r>
            <a:rPr lang="en-US" sz="1100" dirty="0" smtClean="0">
              <a:solidFill>
                <a:srgbClr val="404040"/>
              </a:solidFill>
              <a:latin typeface="Arial"/>
              <a:cs typeface="Arial"/>
            </a:rPr>
            <a:t> Data Warehouse</a:t>
          </a:r>
          <a:endParaRPr lang="en-US" sz="1100" dirty="0">
            <a:solidFill>
              <a:srgbClr val="404040"/>
            </a:solidFill>
            <a:latin typeface="Arial"/>
            <a:cs typeface="Arial"/>
          </a:endParaRPr>
        </a:p>
      </dgm:t>
    </dgm:pt>
    <dgm:pt modelId="{B707D25B-A43A-4CC7-990C-14407B40721E}" type="parTrans" cxnId="{2E2A4E88-6F76-4A7B-8FBE-4D7B36D54FB0}">
      <dgm:prSet/>
      <dgm:spPr/>
      <dgm:t>
        <a:bodyPr/>
        <a:lstStyle/>
        <a:p>
          <a:endParaRPr lang="en-US"/>
        </a:p>
      </dgm:t>
    </dgm:pt>
    <dgm:pt modelId="{F1851590-A37F-423F-BF6C-A0830F676C35}" type="sibTrans" cxnId="{2E2A4E88-6F76-4A7B-8FBE-4D7B36D54FB0}">
      <dgm:prSet/>
      <dgm:spPr/>
      <dgm:t>
        <a:bodyPr/>
        <a:lstStyle/>
        <a:p>
          <a:endParaRPr lang="en-US"/>
        </a:p>
      </dgm:t>
    </dgm:pt>
    <dgm:pt modelId="{9BF52F42-D980-46D6-AB8E-98EEEB061CE8}">
      <dgm:prSet custT="1"/>
      <dgm:spPr/>
      <dgm:t>
        <a:bodyPr/>
        <a:lstStyle/>
        <a:p>
          <a:r>
            <a:rPr lang="en-US" sz="1100" b="1" i="1" dirty="0" smtClean="0">
              <a:solidFill>
                <a:srgbClr val="404040"/>
              </a:solidFill>
              <a:latin typeface="Arial"/>
              <a:cs typeface="Arial"/>
            </a:rPr>
            <a:t>Data: </a:t>
          </a:r>
          <a:r>
            <a:rPr lang="en-US" sz="1100" b="0" i="0" dirty="0" smtClean="0">
              <a:solidFill>
                <a:srgbClr val="404040"/>
              </a:solidFill>
              <a:latin typeface="Arial"/>
              <a:cs typeface="Arial"/>
            </a:rPr>
            <a:t>Clinical Transactions, Eligibility Files, Electronic Medical Records, Self-Reported Data, Benchmarks, Patient Satisfaction, Provider Quality  </a:t>
          </a:r>
          <a:r>
            <a:rPr lang="en-US" sz="1100" dirty="0" smtClean="0">
              <a:solidFill>
                <a:srgbClr val="404040"/>
              </a:solidFill>
              <a:latin typeface="Arial"/>
              <a:cs typeface="Arial"/>
            </a:rPr>
            <a:t> </a:t>
          </a:r>
          <a:endParaRPr lang="en-US" sz="1100" dirty="0">
            <a:solidFill>
              <a:srgbClr val="404040"/>
            </a:solidFill>
            <a:latin typeface="Arial"/>
            <a:cs typeface="Arial"/>
          </a:endParaRPr>
        </a:p>
      </dgm:t>
    </dgm:pt>
    <dgm:pt modelId="{85F01D34-99AB-45DA-B30F-40609424DF7E}" type="parTrans" cxnId="{69C5E73B-F76C-4207-B21A-817264ED90A2}">
      <dgm:prSet/>
      <dgm:spPr/>
      <dgm:t>
        <a:bodyPr/>
        <a:lstStyle/>
        <a:p>
          <a:endParaRPr lang="en-US"/>
        </a:p>
      </dgm:t>
    </dgm:pt>
    <dgm:pt modelId="{4D59F6EE-E22E-4C5D-9118-EC9AD4934D63}" type="sibTrans" cxnId="{69C5E73B-F76C-4207-B21A-817264ED90A2}">
      <dgm:prSet/>
      <dgm:spPr/>
      <dgm:t>
        <a:bodyPr/>
        <a:lstStyle/>
        <a:p>
          <a:endParaRPr lang="en-US"/>
        </a:p>
      </dgm:t>
    </dgm:pt>
    <dgm:pt modelId="{4524B009-1570-40A6-9552-500057560AAA}">
      <dgm:prSet custT="1"/>
      <dgm:spPr/>
      <dgm:t>
        <a:bodyPr/>
        <a:lstStyle/>
        <a:p>
          <a:r>
            <a:rPr lang="en-US" sz="1100" b="1" i="1" dirty="0" smtClean="0">
              <a:solidFill>
                <a:srgbClr val="404040"/>
              </a:solidFill>
              <a:latin typeface="Arial"/>
              <a:cs typeface="Arial"/>
            </a:rPr>
            <a:t>Action:</a:t>
          </a:r>
          <a:r>
            <a:rPr lang="en-US" sz="1100" dirty="0" smtClean="0">
              <a:solidFill>
                <a:srgbClr val="404040"/>
              </a:solidFill>
              <a:latin typeface="Arial"/>
              <a:cs typeface="Arial"/>
            </a:rPr>
            <a:t> Clinical Best Practices, Customer Specific-Risk Alerts, Consumer Insights on Shop-able Services, Stewardship</a:t>
          </a:r>
          <a:endParaRPr lang="en-US" sz="1100" dirty="0">
            <a:solidFill>
              <a:srgbClr val="404040"/>
            </a:solidFill>
            <a:latin typeface="Arial"/>
            <a:cs typeface="Arial"/>
          </a:endParaRPr>
        </a:p>
      </dgm:t>
    </dgm:pt>
    <dgm:pt modelId="{6028A920-4030-4374-A299-7F50F4A1FEF3}" type="parTrans" cxnId="{DCFBE8F4-5EDB-4904-8FCE-68C973F37433}">
      <dgm:prSet/>
      <dgm:spPr/>
      <dgm:t>
        <a:bodyPr/>
        <a:lstStyle/>
        <a:p>
          <a:endParaRPr lang="en-US"/>
        </a:p>
      </dgm:t>
    </dgm:pt>
    <dgm:pt modelId="{01BF2D93-CC31-42C1-BD28-E21DF5F6D99A}" type="sibTrans" cxnId="{DCFBE8F4-5EDB-4904-8FCE-68C973F37433}">
      <dgm:prSet/>
      <dgm:spPr/>
      <dgm:t>
        <a:bodyPr/>
        <a:lstStyle/>
        <a:p>
          <a:endParaRPr lang="en-US"/>
        </a:p>
      </dgm:t>
    </dgm:pt>
    <dgm:pt modelId="{D63F88FE-823E-464C-A232-F34DAB9A39B6}" type="pres">
      <dgm:prSet presAssocID="{15C2766E-76BA-4731-8D50-392C800B634A}" presName="compositeShape" presStyleCnt="0">
        <dgm:presLayoutVars>
          <dgm:dir/>
          <dgm:resizeHandles/>
        </dgm:presLayoutVars>
      </dgm:prSet>
      <dgm:spPr/>
    </dgm:pt>
    <dgm:pt modelId="{922B2CDD-6CB3-4628-915B-B88731758082}" type="pres">
      <dgm:prSet presAssocID="{15C2766E-76BA-4731-8D50-392C800B634A}" presName="pyramid" presStyleLbl="node1" presStyleIdx="0" presStyleCnt="1" custLinFactNeighborX="0"/>
      <dgm:spPr>
        <a:solidFill>
          <a:srgbClr val="E86D1F">
            <a:alpha val="75000"/>
          </a:srgbClr>
        </a:solidFill>
      </dgm:spPr>
    </dgm:pt>
    <dgm:pt modelId="{70414324-A455-4BD9-A712-AA0CB38974F2}" type="pres">
      <dgm:prSet presAssocID="{15C2766E-76BA-4731-8D50-392C800B634A}" presName="theList" presStyleCnt="0"/>
      <dgm:spPr/>
    </dgm:pt>
    <dgm:pt modelId="{FD341EF0-5D83-4A8C-880F-1AF8218012C6}" type="pres">
      <dgm:prSet presAssocID="{A34BB256-576A-4899-A74E-3D923EAF008E}" presName="aNode" presStyleLbl="fgAcc1" presStyleIdx="0" presStyleCnt="5" custScaleX="101288" custLinFactNeighborX="-49384">
        <dgm:presLayoutVars>
          <dgm:bulletEnabled val="1"/>
        </dgm:presLayoutVars>
      </dgm:prSet>
      <dgm:spPr/>
      <dgm:t>
        <a:bodyPr/>
        <a:lstStyle/>
        <a:p>
          <a:endParaRPr lang="en-US"/>
        </a:p>
      </dgm:t>
    </dgm:pt>
    <dgm:pt modelId="{D9EC7A3B-8BFB-40F4-9F53-C06A2E9179AA}" type="pres">
      <dgm:prSet presAssocID="{A34BB256-576A-4899-A74E-3D923EAF008E}" presName="aSpace" presStyleCnt="0"/>
      <dgm:spPr/>
    </dgm:pt>
    <dgm:pt modelId="{09091846-50BB-4359-8377-1EDB369A9EA0}" type="pres">
      <dgm:prSet presAssocID="{4524B009-1570-40A6-9552-500057560AAA}" presName="aNode" presStyleLbl="fgAcc1" presStyleIdx="1" presStyleCnt="5" custScaleX="101288" custLinFactNeighborX="-50052" custLinFactNeighborY="5859">
        <dgm:presLayoutVars>
          <dgm:bulletEnabled val="1"/>
        </dgm:presLayoutVars>
      </dgm:prSet>
      <dgm:spPr/>
      <dgm:t>
        <a:bodyPr/>
        <a:lstStyle/>
        <a:p>
          <a:endParaRPr lang="en-US"/>
        </a:p>
      </dgm:t>
    </dgm:pt>
    <dgm:pt modelId="{73600BE6-F0DE-4175-96C3-599631714E9D}" type="pres">
      <dgm:prSet presAssocID="{4524B009-1570-40A6-9552-500057560AAA}" presName="aSpace" presStyleCnt="0"/>
      <dgm:spPr/>
    </dgm:pt>
    <dgm:pt modelId="{B0143DDC-1D6A-4F0E-B762-8EBD01876C0C}" type="pres">
      <dgm:prSet presAssocID="{27829CC6-2050-4E01-A763-0A617606649F}" presName="aNode" presStyleLbl="fgAcc1" presStyleIdx="2" presStyleCnt="5" custScaleX="101288" custLinFactNeighborX="-49380" custLinFactNeighborY="22433">
        <dgm:presLayoutVars>
          <dgm:bulletEnabled val="1"/>
        </dgm:presLayoutVars>
      </dgm:prSet>
      <dgm:spPr/>
      <dgm:t>
        <a:bodyPr/>
        <a:lstStyle/>
        <a:p>
          <a:endParaRPr lang="en-US"/>
        </a:p>
      </dgm:t>
    </dgm:pt>
    <dgm:pt modelId="{AE00AE96-00F6-444E-BBFF-39D739A0BF19}" type="pres">
      <dgm:prSet presAssocID="{27829CC6-2050-4E01-A763-0A617606649F}" presName="aSpace" presStyleCnt="0"/>
      <dgm:spPr/>
    </dgm:pt>
    <dgm:pt modelId="{63781E66-F683-475B-A96F-D0891C012209}" type="pres">
      <dgm:prSet presAssocID="{49AFC860-C86A-4777-857A-D5F76AC450EE}" presName="aNode" presStyleLbl="fgAcc1" presStyleIdx="3" presStyleCnt="5" custScaleX="101288" custLinFactNeighborX="-49686">
        <dgm:presLayoutVars>
          <dgm:bulletEnabled val="1"/>
        </dgm:presLayoutVars>
      </dgm:prSet>
      <dgm:spPr/>
      <dgm:t>
        <a:bodyPr/>
        <a:lstStyle/>
        <a:p>
          <a:endParaRPr lang="en-US"/>
        </a:p>
      </dgm:t>
    </dgm:pt>
    <dgm:pt modelId="{D006469D-FFED-4E35-A96D-84F4E9D1F7FC}" type="pres">
      <dgm:prSet presAssocID="{49AFC860-C86A-4777-857A-D5F76AC450EE}" presName="aSpace" presStyleCnt="0"/>
      <dgm:spPr/>
    </dgm:pt>
    <dgm:pt modelId="{123BC6FC-1E42-421D-B3B0-DD56CC85EE7E}" type="pres">
      <dgm:prSet presAssocID="{9BF52F42-D980-46D6-AB8E-98EEEB061CE8}" presName="aNode" presStyleLbl="fgAcc1" presStyleIdx="4" presStyleCnt="5" custScaleX="101288" custLinFactNeighborX="-20687" custLinFactNeighborY="11217">
        <dgm:presLayoutVars>
          <dgm:bulletEnabled val="1"/>
        </dgm:presLayoutVars>
      </dgm:prSet>
      <dgm:spPr/>
      <dgm:t>
        <a:bodyPr/>
        <a:lstStyle/>
        <a:p>
          <a:endParaRPr lang="en-US"/>
        </a:p>
      </dgm:t>
    </dgm:pt>
    <dgm:pt modelId="{193C4DDF-248E-4F9B-82AF-ED2B8872F247}" type="pres">
      <dgm:prSet presAssocID="{9BF52F42-D980-46D6-AB8E-98EEEB061CE8}" presName="aSpace" presStyleCnt="0"/>
      <dgm:spPr/>
    </dgm:pt>
  </dgm:ptLst>
  <dgm:cxnLst>
    <dgm:cxn modelId="{7432AD8A-2EBD-CD4E-ABEB-314D2FDFD9CD}" type="presOf" srcId="{27829CC6-2050-4E01-A763-0A617606649F}" destId="{B0143DDC-1D6A-4F0E-B762-8EBD01876C0C}" srcOrd="0" destOrd="0" presId="urn:microsoft.com/office/officeart/2005/8/layout/pyramid2"/>
    <dgm:cxn modelId="{BD56C4ED-8153-4FC0-ABCE-2990B5C529ED}" srcId="{15C2766E-76BA-4731-8D50-392C800B634A}" destId="{A34BB256-576A-4899-A74E-3D923EAF008E}" srcOrd="0" destOrd="0" parTransId="{3B1C74FD-6915-45F6-A50D-C0330BA29918}" sibTransId="{42A5452F-2FEB-4F30-A4F9-C70AB8DBC7DF}"/>
    <dgm:cxn modelId="{DCFBE8F4-5EDB-4904-8FCE-68C973F37433}" srcId="{15C2766E-76BA-4731-8D50-392C800B634A}" destId="{4524B009-1570-40A6-9552-500057560AAA}" srcOrd="1" destOrd="0" parTransId="{6028A920-4030-4374-A299-7F50F4A1FEF3}" sibTransId="{01BF2D93-CC31-42C1-BD28-E21DF5F6D99A}"/>
    <dgm:cxn modelId="{65B471CA-51E4-FB44-A378-7EEC2DD5412E}" type="presOf" srcId="{A34BB256-576A-4899-A74E-3D923EAF008E}" destId="{FD341EF0-5D83-4A8C-880F-1AF8218012C6}" srcOrd="0" destOrd="0" presId="urn:microsoft.com/office/officeart/2005/8/layout/pyramid2"/>
    <dgm:cxn modelId="{69C5E73B-F76C-4207-B21A-817264ED90A2}" srcId="{15C2766E-76BA-4731-8D50-392C800B634A}" destId="{9BF52F42-D980-46D6-AB8E-98EEEB061CE8}" srcOrd="4" destOrd="0" parTransId="{85F01D34-99AB-45DA-B30F-40609424DF7E}" sibTransId="{4D59F6EE-E22E-4C5D-9118-EC9AD4934D63}"/>
    <dgm:cxn modelId="{81B83A82-4A07-9045-BA0E-8845E95A71B2}" type="presOf" srcId="{4524B009-1570-40A6-9552-500057560AAA}" destId="{09091846-50BB-4359-8377-1EDB369A9EA0}" srcOrd="0" destOrd="0" presId="urn:microsoft.com/office/officeart/2005/8/layout/pyramid2"/>
    <dgm:cxn modelId="{51790447-3A59-EE4E-B624-51D878BC464B}" type="presOf" srcId="{15C2766E-76BA-4731-8D50-392C800B634A}" destId="{D63F88FE-823E-464C-A232-F34DAB9A39B6}" srcOrd="0" destOrd="0" presId="urn:microsoft.com/office/officeart/2005/8/layout/pyramid2"/>
    <dgm:cxn modelId="{574AB7C1-1217-6245-9F2D-F1209886821C}" type="presOf" srcId="{9BF52F42-D980-46D6-AB8E-98EEEB061CE8}" destId="{123BC6FC-1E42-421D-B3B0-DD56CC85EE7E}" srcOrd="0" destOrd="0" presId="urn:microsoft.com/office/officeart/2005/8/layout/pyramid2"/>
    <dgm:cxn modelId="{0EF4C11A-5FBF-4669-B666-A74B08FDEAD1}" srcId="{15C2766E-76BA-4731-8D50-392C800B634A}" destId="{27829CC6-2050-4E01-A763-0A617606649F}" srcOrd="2" destOrd="0" parTransId="{ABF6B199-572D-4676-8F22-4DC204900453}" sibTransId="{43DFEB6F-9D2D-4229-8746-53D3C7AD54DA}"/>
    <dgm:cxn modelId="{2E2A4E88-6F76-4A7B-8FBE-4D7B36D54FB0}" srcId="{15C2766E-76BA-4731-8D50-392C800B634A}" destId="{49AFC860-C86A-4777-857A-D5F76AC450EE}" srcOrd="3" destOrd="0" parTransId="{B707D25B-A43A-4CC7-990C-14407B40721E}" sibTransId="{F1851590-A37F-423F-BF6C-A0830F676C35}"/>
    <dgm:cxn modelId="{6A35B9B9-3079-4847-BD22-BA9570047B1A}" type="presOf" srcId="{49AFC860-C86A-4777-857A-D5F76AC450EE}" destId="{63781E66-F683-475B-A96F-D0891C012209}" srcOrd="0" destOrd="0" presId="urn:microsoft.com/office/officeart/2005/8/layout/pyramid2"/>
    <dgm:cxn modelId="{C01CCF1F-C1AE-1948-AFA1-AF12BD929AA7}" type="presParOf" srcId="{D63F88FE-823E-464C-A232-F34DAB9A39B6}" destId="{922B2CDD-6CB3-4628-915B-B88731758082}" srcOrd="0" destOrd="0" presId="urn:microsoft.com/office/officeart/2005/8/layout/pyramid2"/>
    <dgm:cxn modelId="{2C98D47A-E97A-F646-94E9-64DF19319879}" type="presParOf" srcId="{D63F88FE-823E-464C-A232-F34DAB9A39B6}" destId="{70414324-A455-4BD9-A712-AA0CB38974F2}" srcOrd="1" destOrd="0" presId="urn:microsoft.com/office/officeart/2005/8/layout/pyramid2"/>
    <dgm:cxn modelId="{DB806459-F94E-1647-8E36-0BC746C820ED}" type="presParOf" srcId="{70414324-A455-4BD9-A712-AA0CB38974F2}" destId="{FD341EF0-5D83-4A8C-880F-1AF8218012C6}" srcOrd="0" destOrd="0" presId="urn:microsoft.com/office/officeart/2005/8/layout/pyramid2"/>
    <dgm:cxn modelId="{5AEE3853-E176-AB4E-BA65-17E5FF7DF00B}" type="presParOf" srcId="{70414324-A455-4BD9-A712-AA0CB38974F2}" destId="{D9EC7A3B-8BFB-40F4-9F53-C06A2E9179AA}" srcOrd="1" destOrd="0" presId="urn:microsoft.com/office/officeart/2005/8/layout/pyramid2"/>
    <dgm:cxn modelId="{FEBEA635-97B0-8845-A4DA-7856F2D51567}" type="presParOf" srcId="{70414324-A455-4BD9-A712-AA0CB38974F2}" destId="{09091846-50BB-4359-8377-1EDB369A9EA0}" srcOrd="2" destOrd="0" presId="urn:microsoft.com/office/officeart/2005/8/layout/pyramid2"/>
    <dgm:cxn modelId="{DAD3D1E5-6409-0043-A02F-8B49C143C760}" type="presParOf" srcId="{70414324-A455-4BD9-A712-AA0CB38974F2}" destId="{73600BE6-F0DE-4175-96C3-599631714E9D}" srcOrd="3" destOrd="0" presId="urn:microsoft.com/office/officeart/2005/8/layout/pyramid2"/>
    <dgm:cxn modelId="{AEB8D32B-FF89-9441-9F78-E1179D612CDF}" type="presParOf" srcId="{70414324-A455-4BD9-A712-AA0CB38974F2}" destId="{B0143DDC-1D6A-4F0E-B762-8EBD01876C0C}" srcOrd="4" destOrd="0" presId="urn:microsoft.com/office/officeart/2005/8/layout/pyramid2"/>
    <dgm:cxn modelId="{06DAEEE6-2319-3E46-9975-4C929234FC14}" type="presParOf" srcId="{70414324-A455-4BD9-A712-AA0CB38974F2}" destId="{AE00AE96-00F6-444E-BBFF-39D739A0BF19}" srcOrd="5" destOrd="0" presId="urn:microsoft.com/office/officeart/2005/8/layout/pyramid2"/>
    <dgm:cxn modelId="{44E518C1-C12B-2241-8AD4-248737A4078E}" type="presParOf" srcId="{70414324-A455-4BD9-A712-AA0CB38974F2}" destId="{63781E66-F683-475B-A96F-D0891C012209}" srcOrd="6" destOrd="0" presId="urn:microsoft.com/office/officeart/2005/8/layout/pyramid2"/>
    <dgm:cxn modelId="{1EA60A4B-6F06-4A4A-BCF4-17A4D31FBEF3}" type="presParOf" srcId="{70414324-A455-4BD9-A712-AA0CB38974F2}" destId="{D006469D-FFED-4E35-A96D-84F4E9D1F7FC}" srcOrd="7" destOrd="0" presId="urn:microsoft.com/office/officeart/2005/8/layout/pyramid2"/>
    <dgm:cxn modelId="{D71FCA7D-8E61-7149-8743-11C66E00E5AD}" type="presParOf" srcId="{70414324-A455-4BD9-A712-AA0CB38974F2}" destId="{123BC6FC-1E42-421D-B3B0-DD56CC85EE7E}" srcOrd="8" destOrd="0" presId="urn:microsoft.com/office/officeart/2005/8/layout/pyramid2"/>
    <dgm:cxn modelId="{077CCF39-384A-FF46-8598-AF426286473A}" type="presParOf" srcId="{70414324-A455-4BD9-A712-AA0CB38974F2}" destId="{193C4DDF-248E-4F9B-82AF-ED2B8872F247}"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A5501-672A-4B2A-B432-C09C97C0DF8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4846EF4-32BE-49F8-9A89-433F74FB0308}">
      <dgm:prSet phldrT="[Text]" custT="1"/>
      <dgm:spPr>
        <a:solidFill>
          <a:srgbClr val="6CB33F">
            <a:alpha val="75000"/>
          </a:srgbClr>
        </a:solidFill>
      </dgm:spPr>
      <dgm:t>
        <a:bodyPr/>
        <a:lstStyle/>
        <a:p>
          <a:r>
            <a:rPr lang="en-US" sz="1000" dirty="0" smtClean="0">
              <a:latin typeface="Arial"/>
              <a:cs typeface="Arial"/>
            </a:rPr>
            <a:t>Claim</a:t>
          </a:r>
          <a:endParaRPr lang="en-US" sz="1000" dirty="0">
            <a:latin typeface="Arial"/>
            <a:cs typeface="Arial"/>
          </a:endParaRPr>
        </a:p>
      </dgm:t>
    </dgm:pt>
    <dgm:pt modelId="{AF4AF571-6EDA-4926-AD85-F6AC747EE653}" type="parTrans" cxnId="{5C329AAF-4E1B-45B9-843D-7FDCBD2C7F27}">
      <dgm:prSet/>
      <dgm:spPr/>
      <dgm:t>
        <a:bodyPr/>
        <a:lstStyle/>
        <a:p>
          <a:endParaRPr lang="en-US"/>
        </a:p>
      </dgm:t>
    </dgm:pt>
    <dgm:pt modelId="{E9CDDA29-7DC4-4F59-89F5-BABACD1489F1}" type="sibTrans" cxnId="{5C329AAF-4E1B-45B9-843D-7FDCBD2C7F27}">
      <dgm:prSet/>
      <dgm:spPr>
        <a:solidFill>
          <a:srgbClr val="6CB33F">
            <a:alpha val="50000"/>
          </a:srgbClr>
        </a:solidFill>
      </dgm:spPr>
      <dgm:t>
        <a:bodyPr/>
        <a:lstStyle/>
        <a:p>
          <a:endParaRPr lang="en-US" dirty="0"/>
        </a:p>
      </dgm:t>
    </dgm:pt>
    <dgm:pt modelId="{BF15BD71-CA7E-4AFC-8C83-36D879DB69CA}">
      <dgm:prSet phldrT="[Text]"/>
      <dgm:spPr>
        <a:solidFill>
          <a:srgbClr val="6CB33F">
            <a:alpha val="75000"/>
          </a:srgbClr>
        </a:solidFill>
      </dgm:spPr>
      <dgm:t>
        <a:bodyPr/>
        <a:lstStyle/>
        <a:p>
          <a:r>
            <a:rPr lang="en-US" dirty="0" smtClean="0">
              <a:latin typeface="Arial"/>
              <a:cs typeface="Arial"/>
            </a:rPr>
            <a:t>HRA, Wellness, Biometric, Activity Tracking</a:t>
          </a:r>
          <a:endParaRPr lang="en-US" dirty="0">
            <a:latin typeface="Arial"/>
            <a:cs typeface="Arial"/>
          </a:endParaRPr>
        </a:p>
      </dgm:t>
    </dgm:pt>
    <dgm:pt modelId="{A736B5B4-9A5A-4C64-A72E-B4BBB08E1D6E}" type="parTrans" cxnId="{4227E815-2393-4D89-B235-035653B02A2A}">
      <dgm:prSet/>
      <dgm:spPr/>
      <dgm:t>
        <a:bodyPr/>
        <a:lstStyle/>
        <a:p>
          <a:endParaRPr lang="en-US"/>
        </a:p>
      </dgm:t>
    </dgm:pt>
    <dgm:pt modelId="{1E72D89F-F669-4173-B623-8B223B863B59}" type="sibTrans" cxnId="{4227E815-2393-4D89-B235-035653B02A2A}">
      <dgm:prSet/>
      <dgm:spPr>
        <a:solidFill>
          <a:srgbClr val="6CB33F">
            <a:alpha val="50000"/>
          </a:srgbClr>
        </a:solidFill>
      </dgm:spPr>
      <dgm:t>
        <a:bodyPr/>
        <a:lstStyle/>
        <a:p>
          <a:endParaRPr lang="en-US" dirty="0"/>
        </a:p>
      </dgm:t>
    </dgm:pt>
    <dgm:pt modelId="{CD54156F-7FC7-479D-AF4E-3C92BBB1DE9C}">
      <dgm:prSet phldrT="[Text]"/>
      <dgm:spPr>
        <a:solidFill>
          <a:srgbClr val="6CB33F">
            <a:alpha val="75000"/>
          </a:srgbClr>
        </a:solidFill>
      </dgm:spPr>
      <dgm:t>
        <a:bodyPr/>
        <a:lstStyle/>
        <a:p>
          <a:r>
            <a:rPr lang="en-US" dirty="0" smtClean="0">
              <a:latin typeface="Arial"/>
              <a:cs typeface="Arial"/>
            </a:rPr>
            <a:t>Clinical/EMR</a:t>
          </a:r>
          <a:endParaRPr lang="en-US" dirty="0">
            <a:latin typeface="Arial"/>
            <a:cs typeface="Arial"/>
          </a:endParaRPr>
        </a:p>
      </dgm:t>
    </dgm:pt>
    <dgm:pt modelId="{DA0C7E5F-F067-43FD-9A34-7FF860E87CF1}" type="parTrans" cxnId="{C1A4C62E-1074-4224-9C62-A4DC1C006B26}">
      <dgm:prSet/>
      <dgm:spPr/>
      <dgm:t>
        <a:bodyPr/>
        <a:lstStyle/>
        <a:p>
          <a:endParaRPr lang="en-US"/>
        </a:p>
      </dgm:t>
    </dgm:pt>
    <dgm:pt modelId="{AF0D8B0D-13DC-4245-8E50-39FF3D4F84CC}" type="sibTrans" cxnId="{C1A4C62E-1074-4224-9C62-A4DC1C006B26}">
      <dgm:prSet/>
      <dgm:spPr>
        <a:solidFill>
          <a:srgbClr val="6CB33F">
            <a:alpha val="50000"/>
          </a:srgbClr>
        </a:solidFill>
      </dgm:spPr>
      <dgm:t>
        <a:bodyPr/>
        <a:lstStyle/>
        <a:p>
          <a:endParaRPr lang="en-US" dirty="0"/>
        </a:p>
      </dgm:t>
    </dgm:pt>
    <dgm:pt modelId="{923FB82F-0E71-4018-AB7B-3E201967584F}">
      <dgm:prSet phldrT="[Text]"/>
      <dgm:spPr>
        <a:solidFill>
          <a:srgbClr val="6CB33F">
            <a:alpha val="75000"/>
          </a:srgbClr>
        </a:solidFill>
      </dgm:spPr>
      <dgm:t>
        <a:bodyPr/>
        <a:lstStyle/>
        <a:p>
          <a:r>
            <a:rPr lang="en-US" dirty="0" smtClean="0">
              <a:latin typeface="Arial"/>
              <a:cs typeface="Arial"/>
            </a:rPr>
            <a:t>Quality and Outcomes</a:t>
          </a:r>
          <a:endParaRPr lang="en-US" dirty="0">
            <a:latin typeface="Arial"/>
            <a:cs typeface="Arial"/>
          </a:endParaRPr>
        </a:p>
      </dgm:t>
    </dgm:pt>
    <dgm:pt modelId="{C97E0041-320E-437C-8DAB-3F2B0D4FE65D}" type="parTrans" cxnId="{DAA8F7A4-B447-43DC-97D0-71C41F26B24C}">
      <dgm:prSet/>
      <dgm:spPr/>
      <dgm:t>
        <a:bodyPr/>
        <a:lstStyle/>
        <a:p>
          <a:endParaRPr lang="en-US"/>
        </a:p>
      </dgm:t>
    </dgm:pt>
    <dgm:pt modelId="{1D7ADFFA-B70D-4C9F-BB10-B658D683D46E}" type="sibTrans" cxnId="{DAA8F7A4-B447-43DC-97D0-71C41F26B24C}">
      <dgm:prSet/>
      <dgm:spPr>
        <a:solidFill>
          <a:srgbClr val="6CB33F">
            <a:alpha val="50000"/>
          </a:srgbClr>
        </a:solidFill>
      </dgm:spPr>
      <dgm:t>
        <a:bodyPr/>
        <a:lstStyle/>
        <a:p>
          <a:endParaRPr lang="en-US" dirty="0"/>
        </a:p>
      </dgm:t>
    </dgm:pt>
    <dgm:pt modelId="{5942613A-E950-4ED9-9A64-6A50A38D09DF}">
      <dgm:prSet phldrT="[Text]"/>
      <dgm:spPr>
        <a:solidFill>
          <a:srgbClr val="6CB33F">
            <a:alpha val="75000"/>
          </a:srgbClr>
        </a:solidFill>
      </dgm:spPr>
      <dgm:t>
        <a:bodyPr/>
        <a:lstStyle/>
        <a:p>
          <a:r>
            <a:rPr lang="en-US" dirty="0" smtClean="0">
              <a:latin typeface="Arial"/>
              <a:cs typeface="Arial"/>
            </a:rPr>
            <a:t>Patient &amp; Member Satisfaction</a:t>
          </a:r>
          <a:endParaRPr lang="en-US" dirty="0">
            <a:latin typeface="Arial"/>
            <a:cs typeface="Arial"/>
          </a:endParaRPr>
        </a:p>
      </dgm:t>
    </dgm:pt>
    <dgm:pt modelId="{C7E6A62D-8050-46B7-B178-885B96CF476F}" type="parTrans" cxnId="{964B94F6-06DE-499F-85B0-5B108B62063F}">
      <dgm:prSet/>
      <dgm:spPr/>
      <dgm:t>
        <a:bodyPr/>
        <a:lstStyle/>
        <a:p>
          <a:endParaRPr lang="en-US"/>
        </a:p>
      </dgm:t>
    </dgm:pt>
    <dgm:pt modelId="{C4D16AA9-F0E5-4151-8AB0-8EBBD5FCC765}" type="sibTrans" cxnId="{964B94F6-06DE-499F-85B0-5B108B62063F}">
      <dgm:prSet/>
      <dgm:spPr>
        <a:solidFill>
          <a:srgbClr val="6CB33F">
            <a:alpha val="50000"/>
          </a:srgbClr>
        </a:solidFill>
      </dgm:spPr>
      <dgm:t>
        <a:bodyPr/>
        <a:lstStyle/>
        <a:p>
          <a:endParaRPr lang="en-US" dirty="0"/>
        </a:p>
      </dgm:t>
    </dgm:pt>
    <dgm:pt modelId="{086C39AC-E30A-4518-B01F-AF86347C2799}">
      <dgm:prSet custT="1"/>
      <dgm:spPr>
        <a:solidFill>
          <a:srgbClr val="6CB33F">
            <a:alpha val="75000"/>
          </a:srgbClr>
        </a:solidFill>
      </dgm:spPr>
      <dgm:t>
        <a:bodyPr/>
        <a:lstStyle/>
        <a:p>
          <a:r>
            <a:rPr lang="en-US" sz="1000" dirty="0" smtClean="0">
              <a:latin typeface="Arial"/>
              <a:cs typeface="Arial"/>
            </a:rPr>
            <a:t>Eligibility &amp; Demographic</a:t>
          </a:r>
          <a:endParaRPr lang="en-US" sz="1000" dirty="0">
            <a:latin typeface="Arial"/>
            <a:cs typeface="Arial"/>
          </a:endParaRPr>
        </a:p>
      </dgm:t>
    </dgm:pt>
    <dgm:pt modelId="{B7FBB862-B2A2-4BDF-B6FC-3DE4E03F0D86}" type="parTrans" cxnId="{9753919F-6129-4D06-ACE1-ED9572708D7E}">
      <dgm:prSet/>
      <dgm:spPr/>
      <dgm:t>
        <a:bodyPr/>
        <a:lstStyle/>
        <a:p>
          <a:endParaRPr lang="en-US"/>
        </a:p>
      </dgm:t>
    </dgm:pt>
    <dgm:pt modelId="{ED963741-12F9-4516-9292-475C887ACEA7}" type="sibTrans" cxnId="{9753919F-6129-4D06-ACE1-ED9572708D7E}">
      <dgm:prSet/>
      <dgm:spPr>
        <a:solidFill>
          <a:srgbClr val="6CB33F">
            <a:alpha val="50000"/>
          </a:srgbClr>
        </a:solidFill>
      </dgm:spPr>
      <dgm:t>
        <a:bodyPr/>
        <a:lstStyle/>
        <a:p>
          <a:endParaRPr lang="en-US" dirty="0"/>
        </a:p>
      </dgm:t>
    </dgm:pt>
    <dgm:pt modelId="{677A111E-14D5-4114-91CC-19910CE27A56}">
      <dgm:prSet custT="1"/>
      <dgm:spPr>
        <a:solidFill>
          <a:srgbClr val="6CB33F">
            <a:alpha val="75000"/>
          </a:srgbClr>
        </a:solidFill>
      </dgm:spPr>
      <dgm:t>
        <a:bodyPr/>
        <a:lstStyle/>
        <a:p>
          <a:r>
            <a:rPr lang="en-US" sz="1000" dirty="0" smtClean="0">
              <a:latin typeface="Arial"/>
              <a:cs typeface="Arial"/>
            </a:rPr>
            <a:t>External Benchmarks</a:t>
          </a:r>
          <a:endParaRPr lang="en-US" sz="1000" dirty="0">
            <a:latin typeface="Arial"/>
            <a:cs typeface="Arial"/>
          </a:endParaRPr>
        </a:p>
      </dgm:t>
    </dgm:pt>
    <dgm:pt modelId="{AA8A5515-CD9F-41B0-AD80-45708FEA5B45}" type="parTrans" cxnId="{34365CED-7FB2-42BC-86AC-135BDFDB58E5}">
      <dgm:prSet/>
      <dgm:spPr/>
      <dgm:t>
        <a:bodyPr/>
        <a:lstStyle/>
        <a:p>
          <a:endParaRPr lang="en-US"/>
        </a:p>
      </dgm:t>
    </dgm:pt>
    <dgm:pt modelId="{D9002505-D05D-4D22-B632-1F00EEAAF6B5}" type="sibTrans" cxnId="{34365CED-7FB2-42BC-86AC-135BDFDB58E5}">
      <dgm:prSet/>
      <dgm:spPr>
        <a:solidFill>
          <a:srgbClr val="6CB33F">
            <a:alpha val="50000"/>
          </a:srgbClr>
        </a:solidFill>
      </dgm:spPr>
      <dgm:t>
        <a:bodyPr/>
        <a:lstStyle/>
        <a:p>
          <a:endParaRPr lang="en-US" dirty="0"/>
        </a:p>
      </dgm:t>
    </dgm:pt>
    <dgm:pt modelId="{032219A4-6F5B-4964-B98A-4AAC7444E1B3}" type="pres">
      <dgm:prSet presAssocID="{7F4A5501-672A-4B2A-B432-C09C97C0DF81}" presName="cycle" presStyleCnt="0">
        <dgm:presLayoutVars>
          <dgm:dir/>
          <dgm:resizeHandles val="exact"/>
        </dgm:presLayoutVars>
      </dgm:prSet>
      <dgm:spPr/>
      <dgm:t>
        <a:bodyPr/>
        <a:lstStyle/>
        <a:p>
          <a:endParaRPr lang="en-US"/>
        </a:p>
      </dgm:t>
    </dgm:pt>
    <dgm:pt modelId="{84C90331-74C8-49EE-8578-21FBC5C7B4FA}" type="pres">
      <dgm:prSet presAssocID="{C4846EF4-32BE-49F8-9A89-433F74FB0308}" presName="node" presStyleLbl="node1" presStyleIdx="0" presStyleCnt="7" custScaleX="111867" custScaleY="111866">
        <dgm:presLayoutVars>
          <dgm:bulletEnabled val="1"/>
        </dgm:presLayoutVars>
      </dgm:prSet>
      <dgm:spPr/>
      <dgm:t>
        <a:bodyPr/>
        <a:lstStyle/>
        <a:p>
          <a:endParaRPr lang="en-US"/>
        </a:p>
      </dgm:t>
    </dgm:pt>
    <dgm:pt modelId="{15A89816-F1E4-4AD4-8FB6-05DF004E936C}" type="pres">
      <dgm:prSet presAssocID="{E9CDDA29-7DC4-4F59-89F5-BABACD1489F1}" presName="sibTrans" presStyleLbl="sibTrans2D1" presStyleIdx="0" presStyleCnt="7"/>
      <dgm:spPr/>
      <dgm:t>
        <a:bodyPr/>
        <a:lstStyle/>
        <a:p>
          <a:endParaRPr lang="en-US"/>
        </a:p>
      </dgm:t>
    </dgm:pt>
    <dgm:pt modelId="{D523BA8F-1371-4C6A-B74D-D8129BE1993A}" type="pres">
      <dgm:prSet presAssocID="{E9CDDA29-7DC4-4F59-89F5-BABACD1489F1}" presName="connectorText" presStyleLbl="sibTrans2D1" presStyleIdx="0" presStyleCnt="7"/>
      <dgm:spPr/>
      <dgm:t>
        <a:bodyPr/>
        <a:lstStyle/>
        <a:p>
          <a:endParaRPr lang="en-US"/>
        </a:p>
      </dgm:t>
    </dgm:pt>
    <dgm:pt modelId="{6F9281E0-DF60-4D14-B4CC-1D3CADB7A6E8}" type="pres">
      <dgm:prSet presAssocID="{086C39AC-E30A-4518-B01F-AF86347C2799}" presName="node" presStyleLbl="node1" presStyleIdx="1" presStyleCnt="7" custScaleX="111866" custScaleY="111866">
        <dgm:presLayoutVars>
          <dgm:bulletEnabled val="1"/>
        </dgm:presLayoutVars>
      </dgm:prSet>
      <dgm:spPr/>
      <dgm:t>
        <a:bodyPr/>
        <a:lstStyle/>
        <a:p>
          <a:endParaRPr lang="en-US"/>
        </a:p>
      </dgm:t>
    </dgm:pt>
    <dgm:pt modelId="{C7B9C8A9-89BE-40E7-8A1A-DEA80AE0343E}" type="pres">
      <dgm:prSet presAssocID="{ED963741-12F9-4516-9292-475C887ACEA7}" presName="sibTrans" presStyleLbl="sibTrans2D1" presStyleIdx="1" presStyleCnt="7"/>
      <dgm:spPr/>
      <dgm:t>
        <a:bodyPr/>
        <a:lstStyle/>
        <a:p>
          <a:endParaRPr lang="en-US"/>
        </a:p>
      </dgm:t>
    </dgm:pt>
    <dgm:pt modelId="{F6BC94BD-FA93-456E-8840-A72FB44F02BD}" type="pres">
      <dgm:prSet presAssocID="{ED963741-12F9-4516-9292-475C887ACEA7}" presName="connectorText" presStyleLbl="sibTrans2D1" presStyleIdx="1" presStyleCnt="7"/>
      <dgm:spPr/>
      <dgm:t>
        <a:bodyPr/>
        <a:lstStyle/>
        <a:p>
          <a:endParaRPr lang="en-US"/>
        </a:p>
      </dgm:t>
    </dgm:pt>
    <dgm:pt modelId="{E6D48B48-BD90-449D-99CE-A53F76C5C060}" type="pres">
      <dgm:prSet presAssocID="{BF15BD71-CA7E-4AFC-8C83-36D879DB69CA}" presName="node" presStyleLbl="node1" presStyleIdx="2" presStyleCnt="7" custScaleX="111867" custScaleY="111867">
        <dgm:presLayoutVars>
          <dgm:bulletEnabled val="1"/>
        </dgm:presLayoutVars>
      </dgm:prSet>
      <dgm:spPr/>
      <dgm:t>
        <a:bodyPr/>
        <a:lstStyle/>
        <a:p>
          <a:endParaRPr lang="en-US"/>
        </a:p>
      </dgm:t>
    </dgm:pt>
    <dgm:pt modelId="{95F65AF9-AAE5-4714-BE28-21AB9BBBE2BE}" type="pres">
      <dgm:prSet presAssocID="{1E72D89F-F669-4173-B623-8B223B863B59}" presName="sibTrans" presStyleLbl="sibTrans2D1" presStyleIdx="2" presStyleCnt="7"/>
      <dgm:spPr/>
      <dgm:t>
        <a:bodyPr/>
        <a:lstStyle/>
        <a:p>
          <a:endParaRPr lang="en-US"/>
        </a:p>
      </dgm:t>
    </dgm:pt>
    <dgm:pt modelId="{49AF4955-5E56-47B9-8FE6-1D4C342CC18C}" type="pres">
      <dgm:prSet presAssocID="{1E72D89F-F669-4173-B623-8B223B863B59}" presName="connectorText" presStyleLbl="sibTrans2D1" presStyleIdx="2" presStyleCnt="7"/>
      <dgm:spPr/>
      <dgm:t>
        <a:bodyPr/>
        <a:lstStyle/>
        <a:p>
          <a:endParaRPr lang="en-US"/>
        </a:p>
      </dgm:t>
    </dgm:pt>
    <dgm:pt modelId="{D7AEC3E1-36E1-4A3D-8A76-473C04CE47B6}" type="pres">
      <dgm:prSet presAssocID="{CD54156F-7FC7-479D-AF4E-3C92BBB1DE9C}" presName="node" presStyleLbl="node1" presStyleIdx="3" presStyleCnt="7" custScaleX="111867" custScaleY="111867">
        <dgm:presLayoutVars>
          <dgm:bulletEnabled val="1"/>
        </dgm:presLayoutVars>
      </dgm:prSet>
      <dgm:spPr/>
      <dgm:t>
        <a:bodyPr/>
        <a:lstStyle/>
        <a:p>
          <a:endParaRPr lang="en-US"/>
        </a:p>
      </dgm:t>
    </dgm:pt>
    <dgm:pt modelId="{97E2A1B3-078C-40AE-B7B7-34A4CCA23730}" type="pres">
      <dgm:prSet presAssocID="{AF0D8B0D-13DC-4245-8E50-39FF3D4F84CC}" presName="sibTrans" presStyleLbl="sibTrans2D1" presStyleIdx="3" presStyleCnt="7"/>
      <dgm:spPr/>
      <dgm:t>
        <a:bodyPr/>
        <a:lstStyle/>
        <a:p>
          <a:endParaRPr lang="en-US"/>
        </a:p>
      </dgm:t>
    </dgm:pt>
    <dgm:pt modelId="{97A07588-8FB4-454B-B42E-2F8C2EC888A0}" type="pres">
      <dgm:prSet presAssocID="{AF0D8B0D-13DC-4245-8E50-39FF3D4F84CC}" presName="connectorText" presStyleLbl="sibTrans2D1" presStyleIdx="3" presStyleCnt="7"/>
      <dgm:spPr/>
      <dgm:t>
        <a:bodyPr/>
        <a:lstStyle/>
        <a:p>
          <a:endParaRPr lang="en-US"/>
        </a:p>
      </dgm:t>
    </dgm:pt>
    <dgm:pt modelId="{6875CC48-3629-444C-84B0-676AD4F53DE3}" type="pres">
      <dgm:prSet presAssocID="{923FB82F-0E71-4018-AB7B-3E201967584F}" presName="node" presStyleLbl="node1" presStyleIdx="4" presStyleCnt="7" custScaleX="111867" custScaleY="111867">
        <dgm:presLayoutVars>
          <dgm:bulletEnabled val="1"/>
        </dgm:presLayoutVars>
      </dgm:prSet>
      <dgm:spPr/>
      <dgm:t>
        <a:bodyPr/>
        <a:lstStyle/>
        <a:p>
          <a:endParaRPr lang="en-US"/>
        </a:p>
      </dgm:t>
    </dgm:pt>
    <dgm:pt modelId="{0B1F6D93-F5B4-4B44-B5E4-FE157F0DB18A}" type="pres">
      <dgm:prSet presAssocID="{1D7ADFFA-B70D-4C9F-BB10-B658D683D46E}" presName="sibTrans" presStyleLbl="sibTrans2D1" presStyleIdx="4" presStyleCnt="7"/>
      <dgm:spPr/>
      <dgm:t>
        <a:bodyPr/>
        <a:lstStyle/>
        <a:p>
          <a:endParaRPr lang="en-US"/>
        </a:p>
      </dgm:t>
    </dgm:pt>
    <dgm:pt modelId="{649A89C1-B751-4FEC-A40D-7C1C1F022D88}" type="pres">
      <dgm:prSet presAssocID="{1D7ADFFA-B70D-4C9F-BB10-B658D683D46E}" presName="connectorText" presStyleLbl="sibTrans2D1" presStyleIdx="4" presStyleCnt="7"/>
      <dgm:spPr/>
      <dgm:t>
        <a:bodyPr/>
        <a:lstStyle/>
        <a:p>
          <a:endParaRPr lang="en-US"/>
        </a:p>
      </dgm:t>
    </dgm:pt>
    <dgm:pt modelId="{B4EFBB40-7841-4CA9-B28C-67329A01B4E3}" type="pres">
      <dgm:prSet presAssocID="{5942613A-E950-4ED9-9A64-6A50A38D09DF}" presName="node" presStyleLbl="node1" presStyleIdx="5" presStyleCnt="7" custScaleX="111867" custScaleY="111867">
        <dgm:presLayoutVars>
          <dgm:bulletEnabled val="1"/>
        </dgm:presLayoutVars>
      </dgm:prSet>
      <dgm:spPr/>
      <dgm:t>
        <a:bodyPr/>
        <a:lstStyle/>
        <a:p>
          <a:endParaRPr lang="en-US"/>
        </a:p>
      </dgm:t>
    </dgm:pt>
    <dgm:pt modelId="{EB894645-9240-4933-B27A-CBD1A9CE363B}" type="pres">
      <dgm:prSet presAssocID="{C4D16AA9-F0E5-4151-8AB0-8EBBD5FCC765}" presName="sibTrans" presStyleLbl="sibTrans2D1" presStyleIdx="5" presStyleCnt="7"/>
      <dgm:spPr/>
      <dgm:t>
        <a:bodyPr/>
        <a:lstStyle/>
        <a:p>
          <a:endParaRPr lang="en-US"/>
        </a:p>
      </dgm:t>
    </dgm:pt>
    <dgm:pt modelId="{825A5153-74C8-4BEE-B8F5-91E3FB0CE189}" type="pres">
      <dgm:prSet presAssocID="{C4D16AA9-F0E5-4151-8AB0-8EBBD5FCC765}" presName="connectorText" presStyleLbl="sibTrans2D1" presStyleIdx="5" presStyleCnt="7"/>
      <dgm:spPr/>
      <dgm:t>
        <a:bodyPr/>
        <a:lstStyle/>
        <a:p>
          <a:endParaRPr lang="en-US"/>
        </a:p>
      </dgm:t>
    </dgm:pt>
    <dgm:pt modelId="{A14E363D-33D0-4A67-906A-429AE5AAC8CB}" type="pres">
      <dgm:prSet presAssocID="{677A111E-14D5-4114-91CC-19910CE27A56}" presName="node" presStyleLbl="node1" presStyleIdx="6" presStyleCnt="7" custScaleX="111867" custScaleY="111867">
        <dgm:presLayoutVars>
          <dgm:bulletEnabled val="1"/>
        </dgm:presLayoutVars>
      </dgm:prSet>
      <dgm:spPr/>
      <dgm:t>
        <a:bodyPr/>
        <a:lstStyle/>
        <a:p>
          <a:endParaRPr lang="en-US"/>
        </a:p>
      </dgm:t>
    </dgm:pt>
    <dgm:pt modelId="{0068077A-FC70-463B-87AA-08DDB3B16C7D}" type="pres">
      <dgm:prSet presAssocID="{D9002505-D05D-4D22-B632-1F00EEAAF6B5}" presName="sibTrans" presStyleLbl="sibTrans2D1" presStyleIdx="6" presStyleCnt="7"/>
      <dgm:spPr/>
      <dgm:t>
        <a:bodyPr/>
        <a:lstStyle/>
        <a:p>
          <a:endParaRPr lang="en-US"/>
        </a:p>
      </dgm:t>
    </dgm:pt>
    <dgm:pt modelId="{104647EA-F48B-471D-A02D-F39242A51CCD}" type="pres">
      <dgm:prSet presAssocID="{D9002505-D05D-4D22-B632-1F00EEAAF6B5}" presName="connectorText" presStyleLbl="sibTrans2D1" presStyleIdx="6" presStyleCnt="7"/>
      <dgm:spPr/>
      <dgm:t>
        <a:bodyPr/>
        <a:lstStyle/>
        <a:p>
          <a:endParaRPr lang="en-US"/>
        </a:p>
      </dgm:t>
    </dgm:pt>
  </dgm:ptLst>
  <dgm:cxnLst>
    <dgm:cxn modelId="{5C329AAF-4E1B-45B9-843D-7FDCBD2C7F27}" srcId="{7F4A5501-672A-4B2A-B432-C09C97C0DF81}" destId="{C4846EF4-32BE-49F8-9A89-433F74FB0308}" srcOrd="0" destOrd="0" parTransId="{AF4AF571-6EDA-4926-AD85-F6AC747EE653}" sibTransId="{E9CDDA29-7DC4-4F59-89F5-BABACD1489F1}"/>
    <dgm:cxn modelId="{DAA8F7A4-B447-43DC-97D0-71C41F26B24C}" srcId="{7F4A5501-672A-4B2A-B432-C09C97C0DF81}" destId="{923FB82F-0E71-4018-AB7B-3E201967584F}" srcOrd="4" destOrd="0" parTransId="{C97E0041-320E-437C-8DAB-3F2B0D4FE65D}" sibTransId="{1D7ADFFA-B70D-4C9F-BB10-B658D683D46E}"/>
    <dgm:cxn modelId="{454CC8A9-F86D-754C-8AAE-D91B8BBB5687}" type="presOf" srcId="{C4D16AA9-F0E5-4151-8AB0-8EBBD5FCC765}" destId="{EB894645-9240-4933-B27A-CBD1A9CE363B}" srcOrd="0" destOrd="0" presId="urn:microsoft.com/office/officeart/2005/8/layout/cycle2"/>
    <dgm:cxn modelId="{4EC918ED-3DDD-A642-98F5-5FA2E506EED2}" type="presOf" srcId="{E9CDDA29-7DC4-4F59-89F5-BABACD1489F1}" destId="{15A89816-F1E4-4AD4-8FB6-05DF004E936C}" srcOrd="0" destOrd="0" presId="urn:microsoft.com/office/officeart/2005/8/layout/cycle2"/>
    <dgm:cxn modelId="{C1A4C62E-1074-4224-9C62-A4DC1C006B26}" srcId="{7F4A5501-672A-4B2A-B432-C09C97C0DF81}" destId="{CD54156F-7FC7-479D-AF4E-3C92BBB1DE9C}" srcOrd="3" destOrd="0" parTransId="{DA0C7E5F-F067-43FD-9A34-7FF860E87CF1}" sibTransId="{AF0D8B0D-13DC-4245-8E50-39FF3D4F84CC}"/>
    <dgm:cxn modelId="{AA66E755-BBF9-FE4C-963C-2C1B5288F5C5}" type="presOf" srcId="{086C39AC-E30A-4518-B01F-AF86347C2799}" destId="{6F9281E0-DF60-4D14-B4CC-1D3CADB7A6E8}" srcOrd="0" destOrd="0" presId="urn:microsoft.com/office/officeart/2005/8/layout/cycle2"/>
    <dgm:cxn modelId="{FE62FD68-197A-8848-B706-E3FEAA3095B1}" type="presOf" srcId="{1D7ADFFA-B70D-4C9F-BB10-B658D683D46E}" destId="{0B1F6D93-F5B4-4B44-B5E4-FE157F0DB18A}" srcOrd="0" destOrd="0" presId="urn:microsoft.com/office/officeart/2005/8/layout/cycle2"/>
    <dgm:cxn modelId="{4227E815-2393-4D89-B235-035653B02A2A}" srcId="{7F4A5501-672A-4B2A-B432-C09C97C0DF81}" destId="{BF15BD71-CA7E-4AFC-8C83-36D879DB69CA}" srcOrd="2" destOrd="0" parTransId="{A736B5B4-9A5A-4C64-A72E-B4BBB08E1D6E}" sibTransId="{1E72D89F-F669-4173-B623-8B223B863B59}"/>
    <dgm:cxn modelId="{EEAC656E-5D1E-944C-897D-392787BA6106}" type="presOf" srcId="{1E72D89F-F669-4173-B623-8B223B863B59}" destId="{95F65AF9-AAE5-4714-BE28-21AB9BBBE2BE}" srcOrd="0" destOrd="0" presId="urn:microsoft.com/office/officeart/2005/8/layout/cycle2"/>
    <dgm:cxn modelId="{A66B024C-DA55-694D-815A-47DCDFE58135}" type="presOf" srcId="{CD54156F-7FC7-479D-AF4E-3C92BBB1DE9C}" destId="{D7AEC3E1-36E1-4A3D-8A76-473C04CE47B6}" srcOrd="0" destOrd="0" presId="urn:microsoft.com/office/officeart/2005/8/layout/cycle2"/>
    <dgm:cxn modelId="{E9E18DE2-395F-3B44-9658-73DF3A6FE61C}" type="presOf" srcId="{1E72D89F-F669-4173-B623-8B223B863B59}" destId="{49AF4955-5E56-47B9-8FE6-1D4C342CC18C}" srcOrd="1" destOrd="0" presId="urn:microsoft.com/office/officeart/2005/8/layout/cycle2"/>
    <dgm:cxn modelId="{10ABDF4C-F58F-E540-B986-C389142BCF78}" type="presOf" srcId="{E9CDDA29-7DC4-4F59-89F5-BABACD1489F1}" destId="{D523BA8F-1371-4C6A-B74D-D8129BE1993A}" srcOrd="1" destOrd="0" presId="urn:microsoft.com/office/officeart/2005/8/layout/cycle2"/>
    <dgm:cxn modelId="{535B8E83-A726-944E-88E4-F10E9BFEE6BE}" type="presOf" srcId="{AF0D8B0D-13DC-4245-8E50-39FF3D4F84CC}" destId="{97E2A1B3-078C-40AE-B7B7-34A4CCA23730}" srcOrd="0" destOrd="0" presId="urn:microsoft.com/office/officeart/2005/8/layout/cycle2"/>
    <dgm:cxn modelId="{6FF49E81-4EBF-C04D-888D-0877630FBFE3}" type="presOf" srcId="{5942613A-E950-4ED9-9A64-6A50A38D09DF}" destId="{B4EFBB40-7841-4CA9-B28C-67329A01B4E3}" srcOrd="0" destOrd="0" presId="urn:microsoft.com/office/officeart/2005/8/layout/cycle2"/>
    <dgm:cxn modelId="{4AD49EAD-8811-7345-B48E-AFA672966577}" type="presOf" srcId="{BF15BD71-CA7E-4AFC-8C83-36D879DB69CA}" destId="{E6D48B48-BD90-449D-99CE-A53F76C5C060}" srcOrd="0" destOrd="0" presId="urn:microsoft.com/office/officeart/2005/8/layout/cycle2"/>
    <dgm:cxn modelId="{9094FDAD-3F79-6D48-9EA5-CAE2BDDAC1F0}" type="presOf" srcId="{D9002505-D05D-4D22-B632-1F00EEAAF6B5}" destId="{104647EA-F48B-471D-A02D-F39242A51CCD}" srcOrd="1" destOrd="0" presId="urn:microsoft.com/office/officeart/2005/8/layout/cycle2"/>
    <dgm:cxn modelId="{E393BBBF-65CE-3848-B21C-F73839C027C6}" type="presOf" srcId="{D9002505-D05D-4D22-B632-1F00EEAAF6B5}" destId="{0068077A-FC70-463B-87AA-08DDB3B16C7D}" srcOrd="0" destOrd="0" presId="urn:microsoft.com/office/officeart/2005/8/layout/cycle2"/>
    <dgm:cxn modelId="{DA6F3A31-2155-3B47-BF23-6C9E330D9A03}" type="presOf" srcId="{677A111E-14D5-4114-91CC-19910CE27A56}" destId="{A14E363D-33D0-4A67-906A-429AE5AAC8CB}" srcOrd="0" destOrd="0" presId="urn:microsoft.com/office/officeart/2005/8/layout/cycle2"/>
    <dgm:cxn modelId="{3C56B20C-4391-804C-AEB7-140EE585C7C9}" type="presOf" srcId="{C4846EF4-32BE-49F8-9A89-433F74FB0308}" destId="{84C90331-74C8-49EE-8578-21FBC5C7B4FA}" srcOrd="0" destOrd="0" presId="urn:microsoft.com/office/officeart/2005/8/layout/cycle2"/>
    <dgm:cxn modelId="{4A63DB68-EE93-8B40-AB41-AE2FA70A50FE}" type="presOf" srcId="{ED963741-12F9-4516-9292-475C887ACEA7}" destId="{C7B9C8A9-89BE-40E7-8A1A-DEA80AE0343E}" srcOrd="0" destOrd="0" presId="urn:microsoft.com/office/officeart/2005/8/layout/cycle2"/>
    <dgm:cxn modelId="{964B94F6-06DE-499F-85B0-5B108B62063F}" srcId="{7F4A5501-672A-4B2A-B432-C09C97C0DF81}" destId="{5942613A-E950-4ED9-9A64-6A50A38D09DF}" srcOrd="5" destOrd="0" parTransId="{C7E6A62D-8050-46B7-B178-885B96CF476F}" sibTransId="{C4D16AA9-F0E5-4151-8AB0-8EBBD5FCC765}"/>
    <dgm:cxn modelId="{34365CED-7FB2-42BC-86AC-135BDFDB58E5}" srcId="{7F4A5501-672A-4B2A-B432-C09C97C0DF81}" destId="{677A111E-14D5-4114-91CC-19910CE27A56}" srcOrd="6" destOrd="0" parTransId="{AA8A5515-CD9F-41B0-AD80-45708FEA5B45}" sibTransId="{D9002505-D05D-4D22-B632-1F00EEAAF6B5}"/>
    <dgm:cxn modelId="{D7F4836E-16D3-6643-9B3A-7753D3A94311}" type="presOf" srcId="{AF0D8B0D-13DC-4245-8E50-39FF3D4F84CC}" destId="{97A07588-8FB4-454B-B42E-2F8C2EC888A0}" srcOrd="1" destOrd="0" presId="urn:microsoft.com/office/officeart/2005/8/layout/cycle2"/>
    <dgm:cxn modelId="{607CEC58-2378-D446-8D94-83DD3696C7E1}" type="presOf" srcId="{7F4A5501-672A-4B2A-B432-C09C97C0DF81}" destId="{032219A4-6F5B-4964-B98A-4AAC7444E1B3}" srcOrd="0" destOrd="0" presId="urn:microsoft.com/office/officeart/2005/8/layout/cycle2"/>
    <dgm:cxn modelId="{C379AB3D-8650-7348-89BB-BCDC08B0F7F4}" type="presOf" srcId="{923FB82F-0E71-4018-AB7B-3E201967584F}" destId="{6875CC48-3629-444C-84B0-676AD4F53DE3}" srcOrd="0" destOrd="0" presId="urn:microsoft.com/office/officeart/2005/8/layout/cycle2"/>
    <dgm:cxn modelId="{6F77D435-049E-3145-9E90-823E88618B35}" type="presOf" srcId="{1D7ADFFA-B70D-4C9F-BB10-B658D683D46E}" destId="{649A89C1-B751-4FEC-A40D-7C1C1F022D88}" srcOrd="1" destOrd="0" presId="urn:microsoft.com/office/officeart/2005/8/layout/cycle2"/>
    <dgm:cxn modelId="{9753919F-6129-4D06-ACE1-ED9572708D7E}" srcId="{7F4A5501-672A-4B2A-B432-C09C97C0DF81}" destId="{086C39AC-E30A-4518-B01F-AF86347C2799}" srcOrd="1" destOrd="0" parTransId="{B7FBB862-B2A2-4BDF-B6FC-3DE4E03F0D86}" sibTransId="{ED963741-12F9-4516-9292-475C887ACEA7}"/>
    <dgm:cxn modelId="{5319E256-90C6-0746-9B0E-7753ED88DE26}" type="presOf" srcId="{ED963741-12F9-4516-9292-475C887ACEA7}" destId="{F6BC94BD-FA93-456E-8840-A72FB44F02BD}" srcOrd="1" destOrd="0" presId="urn:microsoft.com/office/officeart/2005/8/layout/cycle2"/>
    <dgm:cxn modelId="{39B01DF3-A8B8-7448-8555-95319D15217F}" type="presOf" srcId="{C4D16AA9-F0E5-4151-8AB0-8EBBD5FCC765}" destId="{825A5153-74C8-4BEE-B8F5-91E3FB0CE189}" srcOrd="1" destOrd="0" presId="urn:microsoft.com/office/officeart/2005/8/layout/cycle2"/>
    <dgm:cxn modelId="{39687997-6153-A846-BD00-5FD94062AFDF}" type="presParOf" srcId="{032219A4-6F5B-4964-B98A-4AAC7444E1B3}" destId="{84C90331-74C8-49EE-8578-21FBC5C7B4FA}" srcOrd="0" destOrd="0" presId="urn:microsoft.com/office/officeart/2005/8/layout/cycle2"/>
    <dgm:cxn modelId="{B7AB94A9-0D00-9B47-9A54-CFDC6DA07389}" type="presParOf" srcId="{032219A4-6F5B-4964-B98A-4AAC7444E1B3}" destId="{15A89816-F1E4-4AD4-8FB6-05DF004E936C}" srcOrd="1" destOrd="0" presId="urn:microsoft.com/office/officeart/2005/8/layout/cycle2"/>
    <dgm:cxn modelId="{85E72E44-0F82-2347-B491-EA936D65314E}" type="presParOf" srcId="{15A89816-F1E4-4AD4-8FB6-05DF004E936C}" destId="{D523BA8F-1371-4C6A-B74D-D8129BE1993A}" srcOrd="0" destOrd="0" presId="urn:microsoft.com/office/officeart/2005/8/layout/cycle2"/>
    <dgm:cxn modelId="{5E061C04-5A03-884D-B060-B7B024192E3C}" type="presParOf" srcId="{032219A4-6F5B-4964-B98A-4AAC7444E1B3}" destId="{6F9281E0-DF60-4D14-B4CC-1D3CADB7A6E8}" srcOrd="2" destOrd="0" presId="urn:microsoft.com/office/officeart/2005/8/layout/cycle2"/>
    <dgm:cxn modelId="{DEA1EF83-4A33-AC4E-8C8D-F8CBF7A45A3F}" type="presParOf" srcId="{032219A4-6F5B-4964-B98A-4AAC7444E1B3}" destId="{C7B9C8A9-89BE-40E7-8A1A-DEA80AE0343E}" srcOrd="3" destOrd="0" presId="urn:microsoft.com/office/officeart/2005/8/layout/cycle2"/>
    <dgm:cxn modelId="{FC310D46-7B9A-FD48-A452-D62D538DD7BC}" type="presParOf" srcId="{C7B9C8A9-89BE-40E7-8A1A-DEA80AE0343E}" destId="{F6BC94BD-FA93-456E-8840-A72FB44F02BD}" srcOrd="0" destOrd="0" presId="urn:microsoft.com/office/officeart/2005/8/layout/cycle2"/>
    <dgm:cxn modelId="{58920087-9138-A542-B048-D2494E3A843F}" type="presParOf" srcId="{032219A4-6F5B-4964-B98A-4AAC7444E1B3}" destId="{E6D48B48-BD90-449D-99CE-A53F76C5C060}" srcOrd="4" destOrd="0" presId="urn:microsoft.com/office/officeart/2005/8/layout/cycle2"/>
    <dgm:cxn modelId="{0570FE0D-2F09-9A49-9E5C-9693F77B5E92}" type="presParOf" srcId="{032219A4-6F5B-4964-B98A-4AAC7444E1B3}" destId="{95F65AF9-AAE5-4714-BE28-21AB9BBBE2BE}" srcOrd="5" destOrd="0" presId="urn:microsoft.com/office/officeart/2005/8/layout/cycle2"/>
    <dgm:cxn modelId="{CF3318E0-83A5-2846-8FCF-BCC397942BCF}" type="presParOf" srcId="{95F65AF9-AAE5-4714-BE28-21AB9BBBE2BE}" destId="{49AF4955-5E56-47B9-8FE6-1D4C342CC18C}" srcOrd="0" destOrd="0" presId="urn:microsoft.com/office/officeart/2005/8/layout/cycle2"/>
    <dgm:cxn modelId="{FDC3B0AD-6AE2-AD49-9859-471F3E527CB7}" type="presParOf" srcId="{032219A4-6F5B-4964-B98A-4AAC7444E1B3}" destId="{D7AEC3E1-36E1-4A3D-8A76-473C04CE47B6}" srcOrd="6" destOrd="0" presId="urn:microsoft.com/office/officeart/2005/8/layout/cycle2"/>
    <dgm:cxn modelId="{B0AB3230-8A79-284F-AB36-FB23B7BC36D9}" type="presParOf" srcId="{032219A4-6F5B-4964-B98A-4AAC7444E1B3}" destId="{97E2A1B3-078C-40AE-B7B7-34A4CCA23730}" srcOrd="7" destOrd="0" presId="urn:microsoft.com/office/officeart/2005/8/layout/cycle2"/>
    <dgm:cxn modelId="{4ED4249E-1724-4F48-9BDD-59BC4CE06DF2}" type="presParOf" srcId="{97E2A1B3-078C-40AE-B7B7-34A4CCA23730}" destId="{97A07588-8FB4-454B-B42E-2F8C2EC888A0}" srcOrd="0" destOrd="0" presId="urn:microsoft.com/office/officeart/2005/8/layout/cycle2"/>
    <dgm:cxn modelId="{BEA9A4E8-35B6-5349-B05B-9D85254A1B62}" type="presParOf" srcId="{032219A4-6F5B-4964-B98A-4AAC7444E1B3}" destId="{6875CC48-3629-444C-84B0-676AD4F53DE3}" srcOrd="8" destOrd="0" presId="urn:microsoft.com/office/officeart/2005/8/layout/cycle2"/>
    <dgm:cxn modelId="{3B207E6C-FEC1-0C4D-919A-DDBE0E7D2BA1}" type="presParOf" srcId="{032219A4-6F5B-4964-B98A-4AAC7444E1B3}" destId="{0B1F6D93-F5B4-4B44-B5E4-FE157F0DB18A}" srcOrd="9" destOrd="0" presId="urn:microsoft.com/office/officeart/2005/8/layout/cycle2"/>
    <dgm:cxn modelId="{752DDBF2-1656-8C42-9097-FE6CD29C357E}" type="presParOf" srcId="{0B1F6D93-F5B4-4B44-B5E4-FE157F0DB18A}" destId="{649A89C1-B751-4FEC-A40D-7C1C1F022D88}" srcOrd="0" destOrd="0" presId="urn:microsoft.com/office/officeart/2005/8/layout/cycle2"/>
    <dgm:cxn modelId="{478EEF6E-B2A4-6048-8693-41BFAD3E33B9}" type="presParOf" srcId="{032219A4-6F5B-4964-B98A-4AAC7444E1B3}" destId="{B4EFBB40-7841-4CA9-B28C-67329A01B4E3}" srcOrd="10" destOrd="0" presId="urn:microsoft.com/office/officeart/2005/8/layout/cycle2"/>
    <dgm:cxn modelId="{D3D9727F-06D0-5A42-8FDC-6591BB46A4A8}" type="presParOf" srcId="{032219A4-6F5B-4964-B98A-4AAC7444E1B3}" destId="{EB894645-9240-4933-B27A-CBD1A9CE363B}" srcOrd="11" destOrd="0" presId="urn:microsoft.com/office/officeart/2005/8/layout/cycle2"/>
    <dgm:cxn modelId="{5637A454-841A-224A-A509-F49A4D53BBF8}" type="presParOf" srcId="{EB894645-9240-4933-B27A-CBD1A9CE363B}" destId="{825A5153-74C8-4BEE-B8F5-91E3FB0CE189}" srcOrd="0" destOrd="0" presId="urn:microsoft.com/office/officeart/2005/8/layout/cycle2"/>
    <dgm:cxn modelId="{D92FC6EB-A035-7349-B3B1-822CB502E7E1}" type="presParOf" srcId="{032219A4-6F5B-4964-B98A-4AAC7444E1B3}" destId="{A14E363D-33D0-4A67-906A-429AE5AAC8CB}" srcOrd="12" destOrd="0" presId="urn:microsoft.com/office/officeart/2005/8/layout/cycle2"/>
    <dgm:cxn modelId="{CCCFB68E-4475-F54F-B902-F700E1B29538}" type="presParOf" srcId="{032219A4-6F5B-4964-B98A-4AAC7444E1B3}" destId="{0068077A-FC70-463B-87AA-08DDB3B16C7D}" srcOrd="13" destOrd="0" presId="urn:microsoft.com/office/officeart/2005/8/layout/cycle2"/>
    <dgm:cxn modelId="{CC1440F1-9FC6-6F4C-9F85-920503538C25}" type="presParOf" srcId="{0068077A-FC70-463B-87AA-08DDB3B16C7D}" destId="{104647EA-F48B-471D-A02D-F39242A51CCD}"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B2CDD-6CB3-4628-915B-B88731758082}">
      <dsp:nvSpPr>
        <dsp:cNvPr id="0" name=""/>
        <dsp:cNvSpPr/>
      </dsp:nvSpPr>
      <dsp:spPr>
        <a:xfrm>
          <a:off x="384765" y="0"/>
          <a:ext cx="5268796" cy="4342641"/>
        </a:xfrm>
        <a:prstGeom prst="triangle">
          <a:avLst/>
        </a:prstGeom>
        <a:solidFill>
          <a:srgbClr val="E86D1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341EF0-5D83-4A8C-880F-1AF8218012C6}">
      <dsp:nvSpPr>
        <dsp:cNvPr id="0" name=""/>
        <dsp:cNvSpPr/>
      </dsp:nvSpPr>
      <dsp:spPr>
        <a:xfrm>
          <a:off x="2826966" y="434688"/>
          <a:ext cx="2877590" cy="61746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solidFill>
                <a:srgbClr val="404040"/>
              </a:solidFill>
              <a:latin typeface="Arial"/>
              <a:cs typeface="Arial"/>
            </a:rPr>
            <a:t>Outcomes:</a:t>
          </a:r>
          <a:r>
            <a:rPr lang="en-US" sz="1100" kern="1200" dirty="0" smtClean="0">
              <a:solidFill>
                <a:srgbClr val="404040"/>
              </a:solidFill>
              <a:latin typeface="Arial"/>
              <a:cs typeface="Arial"/>
            </a:rPr>
            <a:t> Reduced Claim Expense, Improved Patient Compliance, Informed Employers</a:t>
          </a:r>
          <a:endParaRPr lang="en-US" sz="1100" kern="1200" dirty="0">
            <a:solidFill>
              <a:srgbClr val="404040"/>
            </a:solidFill>
            <a:latin typeface="Arial"/>
            <a:cs typeface="Arial"/>
          </a:endParaRPr>
        </a:p>
      </dsp:txBody>
      <dsp:txXfrm>
        <a:off x="2857108" y="464830"/>
        <a:ext cx="2817306" cy="557185"/>
      </dsp:txXfrm>
    </dsp:sp>
    <dsp:sp modelId="{09091846-50BB-4359-8377-1EDB369A9EA0}">
      <dsp:nvSpPr>
        <dsp:cNvPr id="0" name=""/>
        <dsp:cNvSpPr/>
      </dsp:nvSpPr>
      <dsp:spPr>
        <a:xfrm>
          <a:off x="2825555" y="1129341"/>
          <a:ext cx="2880412" cy="61746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solidFill>
                <a:srgbClr val="404040"/>
              </a:solidFill>
              <a:latin typeface="Arial"/>
              <a:cs typeface="Arial"/>
            </a:rPr>
            <a:t>Action:</a:t>
          </a:r>
          <a:r>
            <a:rPr lang="en-US" sz="1100" kern="1200" dirty="0" smtClean="0">
              <a:solidFill>
                <a:srgbClr val="404040"/>
              </a:solidFill>
              <a:latin typeface="Arial"/>
              <a:cs typeface="Arial"/>
            </a:rPr>
            <a:t> Data driven employer solutions, Potential for clinical intervention though gaps in care</a:t>
          </a:r>
          <a:endParaRPr lang="en-US" sz="1100" kern="1200" dirty="0">
            <a:solidFill>
              <a:srgbClr val="404040"/>
            </a:solidFill>
            <a:latin typeface="Arial"/>
            <a:cs typeface="Arial"/>
          </a:endParaRPr>
        </a:p>
      </dsp:txBody>
      <dsp:txXfrm>
        <a:off x="2855697" y="1159483"/>
        <a:ext cx="2820128" cy="557185"/>
      </dsp:txXfrm>
    </dsp:sp>
    <dsp:sp modelId="{B0143DDC-1D6A-4F0E-B762-8EBD01876C0C}">
      <dsp:nvSpPr>
        <dsp:cNvPr id="0" name=""/>
        <dsp:cNvSpPr/>
      </dsp:nvSpPr>
      <dsp:spPr>
        <a:xfrm>
          <a:off x="2825583" y="1823994"/>
          <a:ext cx="2880356" cy="61746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solidFill>
                <a:srgbClr val="404040"/>
              </a:solidFill>
              <a:latin typeface="Arial"/>
              <a:cs typeface="Arial"/>
            </a:rPr>
            <a:t>Knowledge:</a:t>
          </a:r>
          <a:r>
            <a:rPr lang="en-US" sz="1100" kern="1200" dirty="0" smtClean="0">
              <a:solidFill>
                <a:srgbClr val="404040"/>
              </a:solidFill>
              <a:latin typeface="Arial"/>
              <a:cs typeface="Arial"/>
            </a:rPr>
            <a:t> Risk Indexing, Normative Comparisons, Clinical Compliance </a:t>
          </a:r>
          <a:endParaRPr lang="en-US" sz="1100" kern="1200" dirty="0">
            <a:solidFill>
              <a:srgbClr val="404040"/>
            </a:solidFill>
            <a:latin typeface="Arial"/>
            <a:cs typeface="Arial"/>
          </a:endParaRPr>
        </a:p>
      </dsp:txBody>
      <dsp:txXfrm>
        <a:off x="2855725" y="1854136"/>
        <a:ext cx="2820072" cy="557185"/>
      </dsp:txXfrm>
    </dsp:sp>
    <dsp:sp modelId="{63781E66-F683-475B-A96F-D0891C012209}">
      <dsp:nvSpPr>
        <dsp:cNvPr id="0" name=""/>
        <dsp:cNvSpPr/>
      </dsp:nvSpPr>
      <dsp:spPr>
        <a:xfrm>
          <a:off x="2825583" y="2518646"/>
          <a:ext cx="2880356" cy="61746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solidFill>
                <a:srgbClr val="404040"/>
              </a:solidFill>
              <a:latin typeface="Arial"/>
              <a:cs typeface="Arial"/>
            </a:rPr>
            <a:t>Information:</a:t>
          </a:r>
          <a:r>
            <a:rPr lang="en-US" sz="1100" kern="1200" dirty="0" smtClean="0">
              <a:solidFill>
                <a:srgbClr val="404040"/>
              </a:solidFill>
              <a:latin typeface="Arial"/>
              <a:cs typeface="Arial"/>
            </a:rPr>
            <a:t> Data Warehouse</a:t>
          </a:r>
          <a:endParaRPr lang="en-US" sz="1100" kern="1200" dirty="0">
            <a:solidFill>
              <a:srgbClr val="404040"/>
            </a:solidFill>
            <a:latin typeface="Arial"/>
            <a:cs typeface="Arial"/>
          </a:endParaRPr>
        </a:p>
      </dsp:txBody>
      <dsp:txXfrm>
        <a:off x="2855725" y="2548788"/>
        <a:ext cx="2820072" cy="557185"/>
      </dsp:txXfrm>
    </dsp:sp>
    <dsp:sp modelId="{123BC6FC-1E42-421D-B3B0-DD56CC85EE7E}">
      <dsp:nvSpPr>
        <dsp:cNvPr id="0" name=""/>
        <dsp:cNvSpPr/>
      </dsp:nvSpPr>
      <dsp:spPr>
        <a:xfrm>
          <a:off x="2825583" y="3213299"/>
          <a:ext cx="2880356" cy="61746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solidFill>
                <a:srgbClr val="404040"/>
              </a:solidFill>
              <a:latin typeface="Arial"/>
              <a:cs typeface="Arial"/>
            </a:rPr>
            <a:t>Data: </a:t>
          </a:r>
          <a:r>
            <a:rPr lang="en-US" sz="1100" b="0" i="0" kern="1200" dirty="0" smtClean="0">
              <a:solidFill>
                <a:srgbClr val="404040"/>
              </a:solidFill>
              <a:latin typeface="Arial"/>
              <a:cs typeface="Arial"/>
            </a:rPr>
            <a:t>Clinical Transactions/Claims, Eligibility Files, Self-Reported Data from HRAs &amp; Biometrics, Benchmarks </a:t>
          </a:r>
          <a:r>
            <a:rPr lang="en-US" sz="1100" kern="1200" dirty="0" smtClean="0">
              <a:solidFill>
                <a:srgbClr val="404040"/>
              </a:solidFill>
              <a:latin typeface="Arial"/>
              <a:cs typeface="Arial"/>
            </a:rPr>
            <a:t> </a:t>
          </a:r>
          <a:endParaRPr lang="en-US" sz="1100" kern="1200" dirty="0">
            <a:solidFill>
              <a:srgbClr val="404040"/>
            </a:solidFill>
            <a:latin typeface="Arial"/>
            <a:cs typeface="Arial"/>
          </a:endParaRPr>
        </a:p>
      </dsp:txBody>
      <dsp:txXfrm>
        <a:off x="2855725" y="3243441"/>
        <a:ext cx="2820072" cy="557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90331-74C8-49EE-8578-21FBC5C7B4FA}">
      <dsp:nvSpPr>
        <dsp:cNvPr id="0" name=""/>
        <dsp:cNvSpPr/>
      </dsp:nvSpPr>
      <dsp:spPr>
        <a:xfrm>
          <a:off x="1157122" y="457686"/>
          <a:ext cx="1104072" cy="1104072"/>
        </a:xfrm>
        <a:prstGeom prst="ellipse">
          <a:avLst/>
        </a:prstGeom>
        <a:solidFill>
          <a:srgbClr val="6CB33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a:cs typeface="Arial"/>
            </a:rPr>
            <a:t>Claim</a:t>
          </a:r>
          <a:endParaRPr lang="en-US" sz="1000" kern="1200" dirty="0">
            <a:latin typeface="Arial"/>
            <a:cs typeface="Arial"/>
          </a:endParaRPr>
        </a:p>
      </dsp:txBody>
      <dsp:txXfrm>
        <a:off x="1318810" y="619374"/>
        <a:ext cx="780696" cy="780696"/>
      </dsp:txXfrm>
    </dsp:sp>
    <dsp:sp modelId="{15A89816-F1E4-4AD4-8FB6-05DF004E936C}">
      <dsp:nvSpPr>
        <dsp:cNvPr id="0" name=""/>
        <dsp:cNvSpPr/>
      </dsp:nvSpPr>
      <dsp:spPr>
        <a:xfrm rot="2700000">
          <a:off x="2141495" y="1400038"/>
          <a:ext cx="285498" cy="369538"/>
        </a:xfrm>
        <a:prstGeom prst="rightArrow">
          <a:avLst>
            <a:gd name="adj1" fmla="val 60000"/>
            <a:gd name="adj2" fmla="val 50000"/>
          </a:avLst>
        </a:prstGeom>
        <a:solidFill>
          <a:srgbClr val="6CB33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154038" y="1443665"/>
        <a:ext cx="199849" cy="221722"/>
      </dsp:txXfrm>
    </dsp:sp>
    <dsp:sp modelId="{6F9281E0-DF60-4D14-B4CC-1D3CADB7A6E8}">
      <dsp:nvSpPr>
        <dsp:cNvPr id="0" name=""/>
        <dsp:cNvSpPr/>
      </dsp:nvSpPr>
      <dsp:spPr>
        <a:xfrm>
          <a:off x="2318721" y="1619284"/>
          <a:ext cx="1104072" cy="1104072"/>
        </a:xfrm>
        <a:prstGeom prst="ellipse">
          <a:avLst/>
        </a:prstGeom>
        <a:solidFill>
          <a:srgbClr val="6CB33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a:cs typeface="Arial"/>
          </a:endParaRPr>
        </a:p>
      </dsp:txBody>
      <dsp:txXfrm>
        <a:off x="2480409" y="1780972"/>
        <a:ext cx="780696" cy="780696"/>
      </dsp:txXfrm>
    </dsp:sp>
    <dsp:sp modelId="{C7B9C8A9-89BE-40E7-8A1A-DEA80AE0343E}">
      <dsp:nvSpPr>
        <dsp:cNvPr id="0" name=""/>
        <dsp:cNvSpPr/>
      </dsp:nvSpPr>
      <dsp:spPr>
        <a:xfrm rot="8100000">
          <a:off x="2152922" y="2561637"/>
          <a:ext cx="285498" cy="369538"/>
        </a:xfrm>
        <a:prstGeom prst="rightArrow">
          <a:avLst>
            <a:gd name="adj1" fmla="val 60000"/>
            <a:gd name="adj2" fmla="val 50000"/>
          </a:avLst>
        </a:prstGeom>
        <a:solidFill>
          <a:srgbClr val="6CB33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2226028" y="2605264"/>
        <a:ext cx="199849" cy="221722"/>
      </dsp:txXfrm>
    </dsp:sp>
    <dsp:sp modelId="{E6D48B48-BD90-449D-99CE-A53F76C5C060}">
      <dsp:nvSpPr>
        <dsp:cNvPr id="0" name=""/>
        <dsp:cNvSpPr/>
      </dsp:nvSpPr>
      <dsp:spPr>
        <a:xfrm>
          <a:off x="1157122" y="2780883"/>
          <a:ext cx="1104072" cy="1104072"/>
        </a:xfrm>
        <a:prstGeom prst="ellipse">
          <a:avLst/>
        </a:prstGeom>
        <a:solidFill>
          <a:srgbClr val="6CB33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a:cs typeface="Arial"/>
            </a:rPr>
            <a:t>HRA, Wellness, Biometric</a:t>
          </a:r>
          <a:endParaRPr lang="en-US" sz="1000" kern="1200" dirty="0">
            <a:latin typeface="Arial"/>
            <a:cs typeface="Arial"/>
          </a:endParaRPr>
        </a:p>
      </dsp:txBody>
      <dsp:txXfrm>
        <a:off x="1318810" y="2942571"/>
        <a:ext cx="780696" cy="780696"/>
      </dsp:txXfrm>
    </dsp:sp>
    <dsp:sp modelId="{95F65AF9-AAE5-4714-BE28-21AB9BBBE2BE}">
      <dsp:nvSpPr>
        <dsp:cNvPr id="0" name=""/>
        <dsp:cNvSpPr/>
      </dsp:nvSpPr>
      <dsp:spPr>
        <a:xfrm rot="13500000">
          <a:off x="991324" y="2573064"/>
          <a:ext cx="285498" cy="369538"/>
        </a:xfrm>
        <a:prstGeom prst="rightArrow">
          <a:avLst>
            <a:gd name="adj1" fmla="val 60000"/>
            <a:gd name="adj2" fmla="val 50000"/>
          </a:avLst>
        </a:prstGeom>
        <a:solidFill>
          <a:srgbClr val="6CB33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1064430" y="2677253"/>
        <a:ext cx="199849" cy="221722"/>
      </dsp:txXfrm>
    </dsp:sp>
    <dsp:sp modelId="{A14E363D-33D0-4A67-906A-429AE5AAC8CB}">
      <dsp:nvSpPr>
        <dsp:cNvPr id="0" name=""/>
        <dsp:cNvSpPr/>
      </dsp:nvSpPr>
      <dsp:spPr>
        <a:xfrm>
          <a:off x="-4475" y="1619284"/>
          <a:ext cx="1104072" cy="1104072"/>
        </a:xfrm>
        <a:prstGeom prst="ellipse">
          <a:avLst/>
        </a:prstGeom>
        <a:solidFill>
          <a:srgbClr val="6CB33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a:cs typeface="Arial"/>
            </a:rPr>
            <a:t>External Benchmarks</a:t>
          </a:r>
          <a:endParaRPr lang="en-US" sz="1000" kern="1200" dirty="0">
            <a:latin typeface="Arial"/>
            <a:cs typeface="Arial"/>
          </a:endParaRPr>
        </a:p>
      </dsp:txBody>
      <dsp:txXfrm>
        <a:off x="157213" y="1780972"/>
        <a:ext cx="780696" cy="780696"/>
      </dsp:txXfrm>
    </dsp:sp>
    <dsp:sp modelId="{0068077A-FC70-463B-87AA-08DDB3B16C7D}">
      <dsp:nvSpPr>
        <dsp:cNvPr id="0" name=""/>
        <dsp:cNvSpPr/>
      </dsp:nvSpPr>
      <dsp:spPr>
        <a:xfrm rot="18900000">
          <a:off x="979897" y="1411465"/>
          <a:ext cx="285498" cy="369538"/>
        </a:xfrm>
        <a:prstGeom prst="rightArrow">
          <a:avLst>
            <a:gd name="adj1" fmla="val 60000"/>
            <a:gd name="adj2" fmla="val 50000"/>
          </a:avLst>
        </a:prstGeom>
        <a:solidFill>
          <a:srgbClr val="6CB33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992440" y="1515654"/>
        <a:ext cx="199849" cy="221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B2CDD-6CB3-4628-915B-B88731758082}">
      <dsp:nvSpPr>
        <dsp:cNvPr id="0" name=""/>
        <dsp:cNvSpPr/>
      </dsp:nvSpPr>
      <dsp:spPr>
        <a:xfrm>
          <a:off x="1422446" y="0"/>
          <a:ext cx="4368279" cy="4368279"/>
        </a:xfrm>
        <a:prstGeom prst="triangle">
          <a:avLst/>
        </a:prstGeom>
        <a:solidFill>
          <a:srgbClr val="E86D1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341EF0-5D83-4A8C-880F-1AF8218012C6}">
      <dsp:nvSpPr>
        <dsp:cNvPr id="0" name=""/>
        <dsp:cNvSpPr/>
      </dsp:nvSpPr>
      <dsp:spPr>
        <a:xfrm>
          <a:off x="2186100" y="437254"/>
          <a:ext cx="2875952" cy="6211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solidFill>
                <a:srgbClr val="404040"/>
              </a:solidFill>
              <a:latin typeface="Arial"/>
              <a:cs typeface="Arial"/>
            </a:rPr>
            <a:t>Outcomes:</a:t>
          </a:r>
          <a:r>
            <a:rPr lang="en-US" sz="1100" kern="1200" dirty="0" smtClean="0">
              <a:solidFill>
                <a:srgbClr val="404040"/>
              </a:solidFill>
              <a:latin typeface="Arial"/>
              <a:cs typeface="Arial"/>
            </a:rPr>
            <a:t> Reduced Claim Expense, Improved Quality, Informed Consumer Decision-Making</a:t>
          </a:r>
          <a:endParaRPr lang="en-US" sz="1100" kern="1200" dirty="0">
            <a:solidFill>
              <a:srgbClr val="404040"/>
            </a:solidFill>
            <a:latin typeface="Arial"/>
            <a:cs typeface="Arial"/>
          </a:endParaRPr>
        </a:p>
      </dsp:txBody>
      <dsp:txXfrm>
        <a:off x="2216420" y="467574"/>
        <a:ext cx="2815312" cy="560474"/>
      </dsp:txXfrm>
    </dsp:sp>
    <dsp:sp modelId="{09091846-50BB-4359-8377-1EDB369A9EA0}">
      <dsp:nvSpPr>
        <dsp:cNvPr id="0" name=""/>
        <dsp:cNvSpPr/>
      </dsp:nvSpPr>
      <dsp:spPr>
        <a:xfrm>
          <a:off x="2167133" y="1140557"/>
          <a:ext cx="2875952" cy="6211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solidFill>
                <a:srgbClr val="404040"/>
              </a:solidFill>
              <a:latin typeface="Arial"/>
              <a:cs typeface="Arial"/>
            </a:rPr>
            <a:t>Action:</a:t>
          </a:r>
          <a:r>
            <a:rPr lang="en-US" sz="1100" kern="1200" dirty="0" smtClean="0">
              <a:solidFill>
                <a:srgbClr val="404040"/>
              </a:solidFill>
              <a:latin typeface="Arial"/>
              <a:cs typeface="Arial"/>
            </a:rPr>
            <a:t> Clinical Best Practices, Customer Specific-Risk Alerts, Consumer Insights on Shop-able Services, Stewardship</a:t>
          </a:r>
          <a:endParaRPr lang="en-US" sz="1100" kern="1200" dirty="0">
            <a:solidFill>
              <a:srgbClr val="404040"/>
            </a:solidFill>
            <a:latin typeface="Arial"/>
            <a:cs typeface="Arial"/>
          </a:endParaRPr>
        </a:p>
      </dsp:txBody>
      <dsp:txXfrm>
        <a:off x="2197453" y="1170877"/>
        <a:ext cx="2815312" cy="560474"/>
      </dsp:txXfrm>
    </dsp:sp>
    <dsp:sp modelId="{B0143DDC-1D6A-4F0E-B762-8EBD01876C0C}">
      <dsp:nvSpPr>
        <dsp:cNvPr id="0" name=""/>
        <dsp:cNvSpPr/>
      </dsp:nvSpPr>
      <dsp:spPr>
        <a:xfrm>
          <a:off x="2186214" y="1852179"/>
          <a:ext cx="2875952" cy="6211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solidFill>
                <a:srgbClr val="404040"/>
              </a:solidFill>
              <a:latin typeface="Arial"/>
              <a:cs typeface="Arial"/>
            </a:rPr>
            <a:t>Knowledge:</a:t>
          </a:r>
          <a:r>
            <a:rPr lang="en-US" sz="1100" kern="1200" dirty="0" smtClean="0">
              <a:solidFill>
                <a:srgbClr val="404040"/>
              </a:solidFill>
              <a:latin typeface="Arial"/>
              <a:cs typeface="Arial"/>
            </a:rPr>
            <a:t> Risk and Predictive Modeling</a:t>
          </a:r>
          <a:endParaRPr lang="en-US" sz="1100" kern="1200" dirty="0">
            <a:solidFill>
              <a:srgbClr val="404040"/>
            </a:solidFill>
            <a:latin typeface="Arial"/>
            <a:cs typeface="Arial"/>
          </a:endParaRPr>
        </a:p>
      </dsp:txBody>
      <dsp:txXfrm>
        <a:off x="2216534" y="1882499"/>
        <a:ext cx="2815312" cy="560474"/>
      </dsp:txXfrm>
    </dsp:sp>
    <dsp:sp modelId="{63781E66-F683-475B-A96F-D0891C012209}">
      <dsp:nvSpPr>
        <dsp:cNvPr id="0" name=""/>
        <dsp:cNvSpPr/>
      </dsp:nvSpPr>
      <dsp:spPr>
        <a:xfrm>
          <a:off x="2177525" y="2533516"/>
          <a:ext cx="2875952" cy="6211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solidFill>
                <a:srgbClr val="404040"/>
              </a:solidFill>
              <a:latin typeface="Arial"/>
              <a:cs typeface="Arial"/>
            </a:rPr>
            <a:t>Information:</a:t>
          </a:r>
          <a:r>
            <a:rPr lang="en-US" sz="1100" kern="1200" dirty="0" smtClean="0">
              <a:solidFill>
                <a:srgbClr val="404040"/>
              </a:solidFill>
              <a:latin typeface="Arial"/>
              <a:cs typeface="Arial"/>
            </a:rPr>
            <a:t> Data Warehouse</a:t>
          </a:r>
          <a:endParaRPr lang="en-US" sz="1100" kern="1200" dirty="0">
            <a:solidFill>
              <a:srgbClr val="404040"/>
            </a:solidFill>
            <a:latin typeface="Arial"/>
            <a:cs typeface="Arial"/>
          </a:endParaRPr>
        </a:p>
      </dsp:txBody>
      <dsp:txXfrm>
        <a:off x="2207845" y="2563836"/>
        <a:ext cx="2815312" cy="560474"/>
      </dsp:txXfrm>
    </dsp:sp>
    <dsp:sp modelId="{123BC6FC-1E42-421D-B3B0-DD56CC85EE7E}">
      <dsp:nvSpPr>
        <dsp:cNvPr id="0" name=""/>
        <dsp:cNvSpPr/>
      </dsp:nvSpPr>
      <dsp:spPr>
        <a:xfrm>
          <a:off x="3000917" y="3240979"/>
          <a:ext cx="2875952" cy="6211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solidFill>
                <a:srgbClr val="404040"/>
              </a:solidFill>
              <a:latin typeface="Arial"/>
              <a:cs typeface="Arial"/>
            </a:rPr>
            <a:t>Data: </a:t>
          </a:r>
          <a:r>
            <a:rPr lang="en-US" sz="1100" b="0" i="0" kern="1200" dirty="0" smtClean="0">
              <a:solidFill>
                <a:srgbClr val="404040"/>
              </a:solidFill>
              <a:latin typeface="Arial"/>
              <a:cs typeface="Arial"/>
            </a:rPr>
            <a:t>Clinical Transactions, Eligibility Files, Electronic Medical Records, Self-Reported Data, Benchmarks, Patient Satisfaction, Provider Quality  </a:t>
          </a:r>
          <a:r>
            <a:rPr lang="en-US" sz="1100" kern="1200" dirty="0" smtClean="0">
              <a:solidFill>
                <a:srgbClr val="404040"/>
              </a:solidFill>
              <a:latin typeface="Arial"/>
              <a:cs typeface="Arial"/>
            </a:rPr>
            <a:t> </a:t>
          </a:r>
          <a:endParaRPr lang="en-US" sz="1100" kern="1200" dirty="0">
            <a:solidFill>
              <a:srgbClr val="404040"/>
            </a:solidFill>
            <a:latin typeface="Arial"/>
            <a:cs typeface="Arial"/>
          </a:endParaRPr>
        </a:p>
      </dsp:txBody>
      <dsp:txXfrm>
        <a:off x="3031237" y="3271299"/>
        <a:ext cx="2815312" cy="560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90331-74C8-49EE-8578-21FBC5C7B4FA}">
      <dsp:nvSpPr>
        <dsp:cNvPr id="0" name=""/>
        <dsp:cNvSpPr/>
      </dsp:nvSpPr>
      <dsp:spPr>
        <a:xfrm>
          <a:off x="1610868" y="130363"/>
          <a:ext cx="1106423" cy="1106413"/>
        </a:xfrm>
        <a:prstGeom prst="ellipse">
          <a:avLst/>
        </a:prstGeom>
        <a:solidFill>
          <a:srgbClr val="6CB33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a:cs typeface="Arial"/>
            </a:rPr>
            <a:t>Claim</a:t>
          </a:r>
          <a:endParaRPr lang="en-US" sz="1000" kern="1200" dirty="0">
            <a:latin typeface="Arial"/>
            <a:cs typeface="Arial"/>
          </a:endParaRPr>
        </a:p>
      </dsp:txBody>
      <dsp:txXfrm>
        <a:off x="1772900" y="292393"/>
        <a:ext cx="782359" cy="782353"/>
      </dsp:txXfrm>
    </dsp:sp>
    <dsp:sp modelId="{15A89816-F1E4-4AD4-8FB6-05DF004E936C}">
      <dsp:nvSpPr>
        <dsp:cNvPr id="0" name=""/>
        <dsp:cNvSpPr/>
      </dsp:nvSpPr>
      <dsp:spPr>
        <a:xfrm rot="1542857">
          <a:off x="2727604" y="836355"/>
          <a:ext cx="200629" cy="333805"/>
        </a:xfrm>
        <a:prstGeom prst="rightArrow">
          <a:avLst>
            <a:gd name="adj1" fmla="val 60000"/>
            <a:gd name="adj2" fmla="val 50000"/>
          </a:avLst>
        </a:prstGeom>
        <a:solidFill>
          <a:srgbClr val="6CB33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730584" y="890058"/>
        <a:ext cx="140440" cy="200283"/>
      </dsp:txXfrm>
    </dsp:sp>
    <dsp:sp modelId="{6F9281E0-DF60-4D14-B4CC-1D3CADB7A6E8}">
      <dsp:nvSpPr>
        <dsp:cNvPr id="0" name=""/>
        <dsp:cNvSpPr/>
      </dsp:nvSpPr>
      <dsp:spPr>
        <a:xfrm>
          <a:off x="2948780" y="774665"/>
          <a:ext cx="1106413" cy="1106413"/>
        </a:xfrm>
        <a:prstGeom prst="ellipse">
          <a:avLst/>
        </a:prstGeom>
        <a:solidFill>
          <a:srgbClr val="6CB33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a:cs typeface="Arial"/>
            </a:rPr>
            <a:t>Eligibility &amp; Demographic</a:t>
          </a:r>
          <a:endParaRPr lang="en-US" sz="1000" kern="1200" dirty="0">
            <a:latin typeface="Arial"/>
            <a:cs typeface="Arial"/>
          </a:endParaRPr>
        </a:p>
      </dsp:txBody>
      <dsp:txXfrm>
        <a:off x="3110810" y="936695"/>
        <a:ext cx="782353" cy="782353"/>
      </dsp:txXfrm>
    </dsp:sp>
    <dsp:sp modelId="{C7B9C8A9-89BE-40E7-8A1A-DEA80AE0343E}">
      <dsp:nvSpPr>
        <dsp:cNvPr id="0" name=""/>
        <dsp:cNvSpPr/>
      </dsp:nvSpPr>
      <dsp:spPr>
        <a:xfrm rot="4628571">
          <a:off x="3565626" y="1879297"/>
          <a:ext cx="200629" cy="333805"/>
        </a:xfrm>
        <a:prstGeom prst="rightArrow">
          <a:avLst>
            <a:gd name="adj1" fmla="val 60000"/>
            <a:gd name="adj2" fmla="val 50000"/>
          </a:avLst>
        </a:prstGeom>
        <a:solidFill>
          <a:srgbClr val="6CB33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3589024" y="1916718"/>
        <a:ext cx="140440" cy="200283"/>
      </dsp:txXfrm>
    </dsp:sp>
    <dsp:sp modelId="{E6D48B48-BD90-449D-99CE-A53F76C5C060}">
      <dsp:nvSpPr>
        <dsp:cNvPr id="0" name=""/>
        <dsp:cNvSpPr/>
      </dsp:nvSpPr>
      <dsp:spPr>
        <a:xfrm>
          <a:off x="3279211" y="2222393"/>
          <a:ext cx="1106423" cy="1106423"/>
        </a:xfrm>
        <a:prstGeom prst="ellipse">
          <a:avLst/>
        </a:prstGeom>
        <a:solidFill>
          <a:srgbClr val="6CB33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a:cs typeface="Arial"/>
            </a:rPr>
            <a:t>HRA, Wellness, Biometric, Activity Tracking</a:t>
          </a:r>
          <a:endParaRPr lang="en-US" sz="1000" kern="1200" dirty="0">
            <a:latin typeface="Arial"/>
            <a:cs typeface="Arial"/>
          </a:endParaRPr>
        </a:p>
      </dsp:txBody>
      <dsp:txXfrm>
        <a:off x="3441243" y="2384425"/>
        <a:ext cx="782359" cy="782359"/>
      </dsp:txXfrm>
    </dsp:sp>
    <dsp:sp modelId="{95F65AF9-AAE5-4714-BE28-21AB9BBBE2BE}">
      <dsp:nvSpPr>
        <dsp:cNvPr id="0" name=""/>
        <dsp:cNvSpPr/>
      </dsp:nvSpPr>
      <dsp:spPr>
        <a:xfrm rot="7714286">
          <a:off x="3272719" y="3184759"/>
          <a:ext cx="200626" cy="333805"/>
        </a:xfrm>
        <a:prstGeom prst="rightArrow">
          <a:avLst>
            <a:gd name="adj1" fmla="val 60000"/>
            <a:gd name="adj2" fmla="val 50000"/>
          </a:avLst>
        </a:prstGeom>
        <a:solidFill>
          <a:srgbClr val="6CB33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10800000">
        <a:off x="3321576" y="3227992"/>
        <a:ext cx="140438" cy="200283"/>
      </dsp:txXfrm>
    </dsp:sp>
    <dsp:sp modelId="{D7AEC3E1-36E1-4A3D-8A76-473C04CE47B6}">
      <dsp:nvSpPr>
        <dsp:cNvPr id="0" name=""/>
        <dsp:cNvSpPr/>
      </dsp:nvSpPr>
      <dsp:spPr>
        <a:xfrm>
          <a:off x="2353351" y="3383385"/>
          <a:ext cx="1106423" cy="1106423"/>
        </a:xfrm>
        <a:prstGeom prst="ellipse">
          <a:avLst/>
        </a:prstGeom>
        <a:solidFill>
          <a:srgbClr val="6CB33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a:cs typeface="Arial"/>
            </a:rPr>
            <a:t>Clinical/EMR</a:t>
          </a:r>
          <a:endParaRPr lang="en-US" sz="1000" kern="1200" dirty="0">
            <a:latin typeface="Arial"/>
            <a:cs typeface="Arial"/>
          </a:endParaRPr>
        </a:p>
      </dsp:txBody>
      <dsp:txXfrm>
        <a:off x="2515383" y="3545417"/>
        <a:ext cx="782359" cy="782359"/>
      </dsp:txXfrm>
    </dsp:sp>
    <dsp:sp modelId="{97E2A1B3-078C-40AE-B7B7-34A4CCA23730}">
      <dsp:nvSpPr>
        <dsp:cNvPr id="0" name=""/>
        <dsp:cNvSpPr/>
      </dsp:nvSpPr>
      <dsp:spPr>
        <a:xfrm rot="10800000">
          <a:off x="2069445" y="3769694"/>
          <a:ext cx="200626" cy="333805"/>
        </a:xfrm>
        <a:prstGeom prst="rightArrow">
          <a:avLst>
            <a:gd name="adj1" fmla="val 60000"/>
            <a:gd name="adj2" fmla="val 50000"/>
          </a:avLst>
        </a:prstGeom>
        <a:solidFill>
          <a:srgbClr val="6CB33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10800000">
        <a:off x="2129633" y="3836455"/>
        <a:ext cx="140438" cy="200283"/>
      </dsp:txXfrm>
    </dsp:sp>
    <dsp:sp modelId="{6875CC48-3629-444C-84B0-676AD4F53DE3}">
      <dsp:nvSpPr>
        <dsp:cNvPr id="0" name=""/>
        <dsp:cNvSpPr/>
      </dsp:nvSpPr>
      <dsp:spPr>
        <a:xfrm>
          <a:off x="868386" y="3383385"/>
          <a:ext cx="1106423" cy="1106423"/>
        </a:xfrm>
        <a:prstGeom prst="ellipse">
          <a:avLst/>
        </a:prstGeom>
        <a:solidFill>
          <a:srgbClr val="6CB33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a:cs typeface="Arial"/>
            </a:rPr>
            <a:t>Quality and Outcomes</a:t>
          </a:r>
          <a:endParaRPr lang="en-US" sz="1000" kern="1200" dirty="0">
            <a:latin typeface="Arial"/>
            <a:cs typeface="Arial"/>
          </a:endParaRPr>
        </a:p>
      </dsp:txBody>
      <dsp:txXfrm>
        <a:off x="1030418" y="3545417"/>
        <a:ext cx="782359" cy="782359"/>
      </dsp:txXfrm>
    </dsp:sp>
    <dsp:sp modelId="{0B1F6D93-F5B4-4B44-B5E4-FE157F0DB18A}">
      <dsp:nvSpPr>
        <dsp:cNvPr id="0" name=""/>
        <dsp:cNvSpPr/>
      </dsp:nvSpPr>
      <dsp:spPr>
        <a:xfrm rot="13885714">
          <a:off x="861895" y="3193637"/>
          <a:ext cx="200626" cy="333805"/>
        </a:xfrm>
        <a:prstGeom prst="rightArrow">
          <a:avLst>
            <a:gd name="adj1" fmla="val 60000"/>
            <a:gd name="adj2" fmla="val 50000"/>
          </a:avLst>
        </a:prstGeom>
        <a:solidFill>
          <a:srgbClr val="6CB33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10800000">
        <a:off x="910752" y="3283926"/>
        <a:ext cx="140438" cy="200283"/>
      </dsp:txXfrm>
    </dsp:sp>
    <dsp:sp modelId="{B4EFBB40-7841-4CA9-B28C-67329A01B4E3}">
      <dsp:nvSpPr>
        <dsp:cNvPr id="0" name=""/>
        <dsp:cNvSpPr/>
      </dsp:nvSpPr>
      <dsp:spPr>
        <a:xfrm>
          <a:off x="-57473" y="2222393"/>
          <a:ext cx="1106423" cy="1106423"/>
        </a:xfrm>
        <a:prstGeom prst="ellipse">
          <a:avLst/>
        </a:prstGeom>
        <a:solidFill>
          <a:srgbClr val="6CB33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a:cs typeface="Arial"/>
            </a:rPr>
            <a:t>Patient &amp; Member Satisfaction</a:t>
          </a:r>
          <a:endParaRPr lang="en-US" sz="1000" kern="1200" dirty="0">
            <a:latin typeface="Arial"/>
            <a:cs typeface="Arial"/>
          </a:endParaRPr>
        </a:p>
      </dsp:txBody>
      <dsp:txXfrm>
        <a:off x="104559" y="2384425"/>
        <a:ext cx="782359" cy="782359"/>
      </dsp:txXfrm>
    </dsp:sp>
    <dsp:sp modelId="{EB894645-9240-4933-B27A-CBD1A9CE363B}">
      <dsp:nvSpPr>
        <dsp:cNvPr id="0" name=""/>
        <dsp:cNvSpPr/>
      </dsp:nvSpPr>
      <dsp:spPr>
        <a:xfrm rot="16971429">
          <a:off x="559379" y="1890371"/>
          <a:ext cx="200626" cy="333805"/>
        </a:xfrm>
        <a:prstGeom prst="rightArrow">
          <a:avLst>
            <a:gd name="adj1" fmla="val 60000"/>
            <a:gd name="adj2" fmla="val 50000"/>
          </a:avLst>
        </a:prstGeom>
        <a:solidFill>
          <a:srgbClr val="6CB33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582776" y="1986471"/>
        <a:ext cx="140438" cy="200283"/>
      </dsp:txXfrm>
    </dsp:sp>
    <dsp:sp modelId="{A14E363D-33D0-4A67-906A-429AE5AAC8CB}">
      <dsp:nvSpPr>
        <dsp:cNvPr id="0" name=""/>
        <dsp:cNvSpPr/>
      </dsp:nvSpPr>
      <dsp:spPr>
        <a:xfrm>
          <a:off x="272962" y="774660"/>
          <a:ext cx="1106423" cy="1106423"/>
        </a:xfrm>
        <a:prstGeom prst="ellipse">
          <a:avLst/>
        </a:prstGeom>
        <a:solidFill>
          <a:srgbClr val="6CB33F">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a:cs typeface="Arial"/>
            </a:rPr>
            <a:t>External Benchmarks</a:t>
          </a:r>
          <a:endParaRPr lang="en-US" sz="1000" kern="1200" dirty="0">
            <a:latin typeface="Arial"/>
            <a:cs typeface="Arial"/>
          </a:endParaRPr>
        </a:p>
      </dsp:txBody>
      <dsp:txXfrm>
        <a:off x="434994" y="936692"/>
        <a:ext cx="782359" cy="782359"/>
      </dsp:txXfrm>
    </dsp:sp>
    <dsp:sp modelId="{0068077A-FC70-463B-87AA-08DDB3B16C7D}">
      <dsp:nvSpPr>
        <dsp:cNvPr id="0" name=""/>
        <dsp:cNvSpPr/>
      </dsp:nvSpPr>
      <dsp:spPr>
        <a:xfrm rot="20057143">
          <a:off x="1389698" y="841281"/>
          <a:ext cx="200627" cy="333805"/>
        </a:xfrm>
        <a:prstGeom prst="rightArrow">
          <a:avLst>
            <a:gd name="adj1" fmla="val 60000"/>
            <a:gd name="adj2" fmla="val 50000"/>
          </a:avLst>
        </a:prstGeom>
        <a:solidFill>
          <a:srgbClr val="6CB33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1392678" y="921099"/>
        <a:ext cx="140439" cy="2002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7B099-865A-3F42-9F2C-0D8C866C24EB}" type="datetimeFigureOut">
              <a:rPr lang="en-US" smtClean="0"/>
              <a:t>6/23/16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35DEB-9376-A744-8556-F4E40C9DD753}" type="slidenum">
              <a:rPr lang="en-US" smtClean="0"/>
              <a:t>‹#›</a:t>
            </a:fld>
            <a:endParaRPr lang="en-US"/>
          </a:p>
        </p:txBody>
      </p:sp>
    </p:spTree>
    <p:extLst>
      <p:ext uri="{BB962C8B-B14F-4D97-AF65-F5344CB8AC3E}">
        <p14:creationId xmlns:p14="http://schemas.microsoft.com/office/powerpoint/2010/main" val="829868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Demonstrated risk modeling allows you to defer clinical intervention until risk is evident as patients mature: medical and pharmacy utilization, provider historical performance, appropriateness of care indicators, surgical predictors, co-morbid conditions, external benchmarks, HRA, demographic and socioeconomic data</a:t>
            </a:r>
            <a:endParaRPr lang="en-US" dirty="0"/>
          </a:p>
        </p:txBody>
      </p:sp>
      <p:sp>
        <p:nvSpPr>
          <p:cNvPr id="4" name="Slide Number Placeholder 3"/>
          <p:cNvSpPr>
            <a:spLocks noGrp="1"/>
          </p:cNvSpPr>
          <p:nvPr>
            <p:ph type="sldNum" sz="quarter" idx="10"/>
          </p:nvPr>
        </p:nvSpPr>
        <p:spPr/>
        <p:txBody>
          <a:bodyPr/>
          <a:lstStyle/>
          <a:p>
            <a:fld id="{E8A5B927-36FC-4599-8345-CD0D5DC75678}" type="slidenum">
              <a:rPr lang="en-US" smtClean="0"/>
              <a:t>14</a:t>
            </a:fld>
            <a:endParaRPr lang="en-US" dirty="0"/>
          </a:p>
        </p:txBody>
      </p:sp>
    </p:spTree>
    <p:extLst>
      <p:ext uri="{BB962C8B-B14F-4D97-AF65-F5344CB8AC3E}">
        <p14:creationId xmlns:p14="http://schemas.microsoft.com/office/powerpoint/2010/main" val="287418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 y="0"/>
            <a:ext cx="9143429" cy="6858000"/>
          </a:xfrm>
          <a:prstGeom prst="rect">
            <a:avLst/>
          </a:prstGeom>
        </p:spPr>
      </p:pic>
    </p:spTree>
    <p:extLst>
      <p:ext uri="{BB962C8B-B14F-4D97-AF65-F5344CB8AC3E}">
        <p14:creationId xmlns:p14="http://schemas.microsoft.com/office/powerpoint/2010/main" val="330612575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422135521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406022847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87215996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294156234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68772395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35FBE7-9AF6-4071-9771-15E796E04866}"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28198370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5FBE7-9AF6-4071-9771-15E796E04866}" type="datetimeFigureOut">
              <a:rPr lang="en-US" smtClean="0"/>
              <a:t>6/23/16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423861146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35FBE7-9AF6-4071-9771-15E796E04866}" type="datetimeFigureOut">
              <a:rPr lang="en-US" smtClean="0"/>
              <a:t>6/23/16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26241321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5FBE7-9AF6-4071-9771-15E796E04866}" type="datetimeFigureOut">
              <a:rPr lang="en-US" smtClean="0"/>
              <a:t>6/23/16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193496049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5FBE7-9AF6-4071-9771-15E796E04866}"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10482907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241600375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5FBE7-9AF6-4071-9771-15E796E04866}"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9100791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106515593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228206528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151153619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48F9D1-B07A-4649-8549-262845CA59EB}"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201507425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48F9D1-B07A-4649-8549-262845CA59EB}" type="datetimeFigureOut">
              <a:rPr lang="en-US" smtClean="0"/>
              <a:t>6/23/16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229044928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48F9D1-B07A-4649-8549-262845CA59EB}" type="datetimeFigureOut">
              <a:rPr lang="en-US" smtClean="0"/>
              <a:t>6/23/16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188271908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8F9D1-B07A-4649-8549-262845CA59EB}" type="datetimeFigureOut">
              <a:rPr lang="en-US" smtClean="0"/>
              <a:t>6/23/16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92457220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8F9D1-B07A-4649-8549-262845CA59EB}"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359905676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8F9D1-B07A-4649-8549-262845CA59EB}"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426040688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8F9D1-B07A-4649-8549-262845CA59EB}" type="datetimeFigureOut">
              <a:rPr lang="en-US" smtClean="0"/>
              <a:t>6/23/16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7AADF-EE3F-4E5D-B29C-D5ACEE747872}"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85" y="0"/>
            <a:ext cx="9143429" cy="6858000"/>
          </a:xfrm>
          <a:prstGeom prst="rect">
            <a:avLst/>
          </a:prstGeom>
        </p:spPr>
      </p:pic>
    </p:spTree>
    <p:extLst>
      <p:ext uri="{BB962C8B-B14F-4D97-AF65-F5344CB8AC3E}">
        <p14:creationId xmlns:p14="http://schemas.microsoft.com/office/powerpoint/2010/main" val="4063992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5FBE7-9AF6-4071-9771-15E796E04866}" type="datetimeFigureOut">
              <a:rPr lang="en-US" smtClean="0"/>
              <a:t>6/23/16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F7AE4-2B1C-4BFF-B6CB-21BE5DEE1FE5}" type="slidenum">
              <a:rPr lang="en-US" smtClean="0"/>
              <a:t>‹#›</a:t>
            </a:fld>
            <a:endParaRPr lang="en-US"/>
          </a:p>
        </p:txBody>
      </p:sp>
    </p:spTree>
    <p:extLst>
      <p:ext uri="{BB962C8B-B14F-4D97-AF65-F5344CB8AC3E}">
        <p14:creationId xmlns:p14="http://schemas.microsoft.com/office/powerpoint/2010/main" val="110785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10000"/>
              </a:lnSpc>
            </a:pPr>
            <a:r>
              <a:rPr lang="en-US" sz="4000" b="1" dirty="0" smtClean="0">
                <a:solidFill>
                  <a:srgbClr val="0079C1"/>
                </a:solidFill>
                <a:latin typeface="Arial"/>
                <a:cs typeface="Arial"/>
              </a:rPr>
              <a:t> Improving Employer and Member Experience </a:t>
            </a:r>
            <a:br>
              <a:rPr lang="en-US" sz="4000" b="1" dirty="0" smtClean="0">
                <a:solidFill>
                  <a:srgbClr val="0079C1"/>
                </a:solidFill>
                <a:latin typeface="Arial"/>
                <a:cs typeface="Arial"/>
              </a:rPr>
            </a:br>
            <a:r>
              <a:rPr lang="en-US" sz="4000" b="1" dirty="0" smtClean="0">
                <a:solidFill>
                  <a:srgbClr val="0079C1"/>
                </a:solidFill>
                <a:latin typeface="Arial"/>
                <a:cs typeface="Arial"/>
              </a:rPr>
              <a:t>though Analytics</a:t>
            </a:r>
            <a:endParaRPr lang="en-US" sz="4000" b="1" dirty="0">
              <a:solidFill>
                <a:srgbClr val="0079C1"/>
              </a:solidFill>
              <a:latin typeface="Arial"/>
              <a:cs typeface="Arial"/>
            </a:endParaRPr>
          </a:p>
        </p:txBody>
      </p:sp>
      <p:sp>
        <p:nvSpPr>
          <p:cNvPr id="3" name="Subtitle 2"/>
          <p:cNvSpPr>
            <a:spLocks noGrp="1"/>
          </p:cNvSpPr>
          <p:nvPr>
            <p:ph type="subTitle" idx="1"/>
          </p:nvPr>
        </p:nvSpPr>
        <p:spPr/>
        <p:txBody>
          <a:bodyPr>
            <a:noAutofit/>
          </a:bodyPr>
          <a:lstStyle/>
          <a:p>
            <a:pPr>
              <a:lnSpc>
                <a:spcPct val="110000"/>
              </a:lnSpc>
              <a:spcBef>
                <a:spcPts val="0"/>
              </a:spcBef>
            </a:pPr>
            <a:r>
              <a:rPr lang="en-US" dirty="0" smtClean="0">
                <a:solidFill>
                  <a:srgbClr val="404040"/>
                </a:solidFill>
                <a:latin typeface="Arial"/>
                <a:cs typeface="Arial"/>
              </a:rPr>
              <a:t>Amy Bloedorn</a:t>
            </a:r>
          </a:p>
          <a:p>
            <a:pPr>
              <a:lnSpc>
                <a:spcPct val="110000"/>
              </a:lnSpc>
              <a:spcBef>
                <a:spcPts val="0"/>
              </a:spcBef>
            </a:pPr>
            <a:r>
              <a:rPr lang="en-US" dirty="0">
                <a:solidFill>
                  <a:srgbClr val="404040"/>
                </a:solidFill>
                <a:latin typeface="Arial"/>
                <a:cs typeface="Arial"/>
              </a:rPr>
              <a:t>Senior Director, Data Analytics</a:t>
            </a:r>
          </a:p>
          <a:p>
            <a:pPr>
              <a:lnSpc>
                <a:spcPct val="110000"/>
              </a:lnSpc>
              <a:spcBef>
                <a:spcPts val="0"/>
              </a:spcBef>
            </a:pPr>
            <a:endParaRPr lang="en-US" dirty="0" smtClean="0">
              <a:solidFill>
                <a:srgbClr val="404040"/>
              </a:solidFill>
              <a:latin typeface="Arial"/>
              <a:cs typeface="Arial"/>
            </a:endParaRPr>
          </a:p>
        </p:txBody>
      </p:sp>
    </p:spTree>
    <p:extLst>
      <p:ext uri="{BB962C8B-B14F-4D97-AF65-F5344CB8AC3E}">
        <p14:creationId xmlns:p14="http://schemas.microsoft.com/office/powerpoint/2010/main" val="334064721"/>
      </p:ext>
    </p:extLst>
  </p:cSld>
  <p:clrMapOvr>
    <a:masterClrMapping/>
  </p:clrMapOvr>
  <mc:AlternateContent xmlns:mc="http://schemas.openxmlformats.org/markup-compatibility/2006" xmlns:p14="http://schemas.microsoft.com/office/powerpoint/2010/main">
    <mc:Choice Requires="p14">
      <p:transition spd="slow" p14:dur="5000">
        <p:fade thruBlk="1"/>
      </p:transition>
    </mc:Choice>
    <mc:Fallback xmlns="">
      <p:transition xmlns:p14="http://schemas.microsoft.com/office/powerpoint/2010/main" spd="slow">
        <p:fade thruBlk="1"/>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3464"/>
            <a:ext cx="7886700" cy="685800"/>
          </a:xfrm>
        </p:spPr>
        <p:txBody>
          <a:bodyPr>
            <a:normAutofit/>
          </a:bodyPr>
          <a:lstStyle/>
          <a:p>
            <a:pPr algn="ctr"/>
            <a:r>
              <a:rPr lang="en-US" sz="2800" b="1" dirty="0" smtClean="0">
                <a:solidFill>
                  <a:srgbClr val="0079C1"/>
                </a:solidFill>
                <a:latin typeface="Arial"/>
                <a:cs typeface="Arial"/>
              </a:rPr>
              <a:t>Health </a:t>
            </a:r>
            <a:r>
              <a:rPr lang="en-US" sz="2800" b="1" dirty="0">
                <a:solidFill>
                  <a:srgbClr val="0079C1"/>
                </a:solidFill>
                <a:latin typeface="Arial"/>
                <a:cs typeface="Arial"/>
              </a:rPr>
              <a:t>Management Dashboard</a:t>
            </a:r>
          </a:p>
        </p:txBody>
      </p:sp>
      <p:sp>
        <p:nvSpPr>
          <p:cNvPr id="3" name="Content Placeholder 2"/>
          <p:cNvSpPr>
            <a:spLocks noGrp="1"/>
          </p:cNvSpPr>
          <p:nvPr>
            <p:ph idx="4294967295"/>
          </p:nvPr>
        </p:nvSpPr>
        <p:spPr>
          <a:xfrm>
            <a:off x="406400" y="1078992"/>
            <a:ext cx="8331200" cy="974953"/>
          </a:xfrm>
        </p:spPr>
        <p:txBody>
          <a:bodyPr>
            <a:noAutofit/>
          </a:bodyPr>
          <a:lstStyle/>
          <a:p>
            <a:pPr marL="0" indent="0">
              <a:lnSpc>
                <a:spcPct val="114000"/>
              </a:lnSpc>
              <a:buNone/>
            </a:pPr>
            <a:r>
              <a:rPr lang="en-US" sz="1400" dirty="0" smtClean="0">
                <a:solidFill>
                  <a:srgbClr val="404040"/>
                </a:solidFill>
                <a:latin typeface="Arial"/>
                <a:cs typeface="Arial"/>
              </a:rPr>
              <a:t>The Health Management Dashboard tracks </a:t>
            </a:r>
            <a:r>
              <a:rPr lang="en-US" sz="1400" dirty="0">
                <a:solidFill>
                  <a:srgbClr val="404040"/>
                </a:solidFill>
                <a:latin typeface="Arial"/>
                <a:cs typeface="Arial"/>
              </a:rPr>
              <a:t>the impact </a:t>
            </a:r>
            <a:r>
              <a:rPr lang="en-US" sz="1400" dirty="0" smtClean="0">
                <a:solidFill>
                  <a:srgbClr val="404040"/>
                </a:solidFill>
                <a:latin typeface="Arial"/>
                <a:cs typeface="Arial"/>
              </a:rPr>
              <a:t>of chronic disease such as; diabetes, hypertension, hyperlipidemia, CAD, CHF, COPD, Back Pain and Asthma on the population. This section summarizes trends in prevalence, cost, non-urgent ER utilization as well as compliance with evidence based care procedures.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208" y="2231136"/>
            <a:ext cx="6666861" cy="3567554"/>
          </a:xfrm>
          <a:prstGeom prst="rect">
            <a:avLst/>
          </a:prstGeom>
        </p:spPr>
      </p:pic>
      <p:sp>
        <p:nvSpPr>
          <p:cNvPr id="7" name="TextBox 6"/>
          <p:cNvSpPr txBox="1"/>
          <p:nvPr/>
        </p:nvSpPr>
        <p:spPr>
          <a:xfrm>
            <a:off x="7370141" y="3000893"/>
            <a:ext cx="1715064" cy="2308324"/>
          </a:xfrm>
          <a:prstGeom prst="rect">
            <a:avLst/>
          </a:prstGeom>
          <a:noFill/>
          <a:ln>
            <a:noFill/>
          </a:ln>
        </p:spPr>
        <p:txBody>
          <a:bodyPr wrap="square" rtlCol="0">
            <a:spAutoFit/>
          </a:bodyPr>
          <a:lstStyle/>
          <a:p>
            <a:pPr algn="ctr"/>
            <a:r>
              <a:rPr lang="en-US" sz="1200" dirty="0" smtClean="0">
                <a:solidFill>
                  <a:srgbClr val="FF0000"/>
                </a:solidFill>
                <a:latin typeface="Arial"/>
                <a:cs typeface="Arial"/>
              </a:rPr>
              <a:t>My population’s diabetes rate is above the norm and increased from PYTD. ER visits increased and my members have more gaps in care than the norm. What can I do to improve compliance, member health and costs?</a:t>
            </a:r>
            <a:endParaRPr lang="en-US" sz="1200" dirty="0">
              <a:solidFill>
                <a:srgbClr val="FF0000"/>
              </a:solidFill>
              <a:latin typeface="Arial"/>
              <a:cs typeface="Arial"/>
            </a:endParaRPr>
          </a:p>
        </p:txBody>
      </p:sp>
    </p:spTree>
    <p:extLst>
      <p:ext uri="{BB962C8B-B14F-4D97-AF65-F5344CB8AC3E}">
        <p14:creationId xmlns:p14="http://schemas.microsoft.com/office/powerpoint/2010/main" val="424930329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0"/>
            <a:ext cx="7886700" cy="1325563"/>
          </a:xfrm>
        </p:spPr>
        <p:txBody>
          <a:bodyPr>
            <a:normAutofit/>
          </a:bodyPr>
          <a:lstStyle/>
          <a:p>
            <a:pPr algn="ctr"/>
            <a:r>
              <a:rPr lang="en-US" sz="4000" b="1" dirty="0" smtClean="0">
                <a:solidFill>
                  <a:srgbClr val="0079C1"/>
                </a:solidFill>
                <a:latin typeface="Arial"/>
                <a:cs typeface="Arial"/>
              </a:rPr>
              <a:t>Data Analytics Strategy</a:t>
            </a:r>
            <a:endParaRPr lang="en-US" sz="4000" b="1" dirty="0">
              <a:solidFill>
                <a:srgbClr val="0079C1"/>
              </a:solidFill>
              <a:latin typeface="Arial"/>
              <a:cs typeface="Arial"/>
            </a:endParaRPr>
          </a:p>
        </p:txBody>
      </p:sp>
    </p:spTree>
    <p:extLst>
      <p:ext uri="{BB962C8B-B14F-4D97-AF65-F5344CB8AC3E}">
        <p14:creationId xmlns:p14="http://schemas.microsoft.com/office/powerpoint/2010/main" val="273348039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3464"/>
            <a:ext cx="7886700" cy="1325563"/>
          </a:xfrm>
        </p:spPr>
        <p:txBody>
          <a:bodyPr>
            <a:noAutofit/>
          </a:bodyPr>
          <a:lstStyle/>
          <a:p>
            <a:pPr>
              <a:lnSpc>
                <a:spcPct val="100000"/>
              </a:lnSpc>
            </a:pPr>
            <a:r>
              <a:rPr lang="en-US" sz="2800" b="1" dirty="0" smtClean="0">
                <a:solidFill>
                  <a:srgbClr val="0079C1"/>
                </a:solidFill>
                <a:latin typeface="Arial"/>
                <a:cs typeface="Arial"/>
              </a:rPr>
              <a:t>Improving Delivery of </a:t>
            </a:r>
            <a:br>
              <a:rPr lang="en-US" sz="2800" b="1" dirty="0" smtClean="0">
                <a:solidFill>
                  <a:srgbClr val="0079C1"/>
                </a:solidFill>
                <a:latin typeface="Arial"/>
                <a:cs typeface="Arial"/>
              </a:rPr>
            </a:br>
            <a:r>
              <a:rPr lang="en-US" sz="2800" b="1" dirty="0" smtClean="0">
                <a:solidFill>
                  <a:srgbClr val="0079C1"/>
                </a:solidFill>
                <a:latin typeface="Arial"/>
                <a:cs typeface="Arial"/>
              </a:rPr>
              <a:t>Insights and Proactive Advisory Services </a:t>
            </a:r>
            <a:endParaRPr lang="en-US" sz="2800" b="1" dirty="0">
              <a:solidFill>
                <a:srgbClr val="0079C1"/>
              </a:solidFill>
              <a:latin typeface="Arial"/>
              <a:cs typeface="Arial"/>
            </a:endParaRPr>
          </a:p>
        </p:txBody>
      </p:sp>
      <p:sp>
        <p:nvSpPr>
          <p:cNvPr id="3" name="Content Placeholder 2"/>
          <p:cNvSpPr>
            <a:spLocks noGrp="1"/>
          </p:cNvSpPr>
          <p:nvPr>
            <p:ph idx="1"/>
          </p:nvPr>
        </p:nvSpPr>
        <p:spPr>
          <a:xfrm>
            <a:off x="628650" y="1880075"/>
            <a:ext cx="7886700" cy="4813776"/>
          </a:xfrm>
        </p:spPr>
        <p:txBody>
          <a:bodyPr>
            <a:normAutofit/>
          </a:bodyPr>
          <a:lstStyle/>
          <a:p>
            <a:pPr>
              <a:lnSpc>
                <a:spcPct val="112000"/>
              </a:lnSpc>
            </a:pPr>
            <a:r>
              <a:rPr lang="en-US" sz="1800" dirty="0">
                <a:solidFill>
                  <a:srgbClr val="404040"/>
                </a:solidFill>
                <a:latin typeface="Arial"/>
                <a:cs typeface="Arial"/>
              </a:rPr>
              <a:t>Reporting &amp; Data Analytics that are </a:t>
            </a:r>
            <a:r>
              <a:rPr lang="en-US" sz="1800" dirty="0" smtClean="0">
                <a:solidFill>
                  <a:srgbClr val="404040"/>
                </a:solidFill>
                <a:latin typeface="Arial"/>
                <a:cs typeface="Arial"/>
              </a:rPr>
              <a:t>Simple </a:t>
            </a:r>
            <a:r>
              <a:rPr lang="en-US" sz="1800" dirty="0">
                <a:solidFill>
                  <a:srgbClr val="404040"/>
                </a:solidFill>
                <a:latin typeface="Arial"/>
                <a:cs typeface="Arial"/>
              </a:rPr>
              <a:t>and I</a:t>
            </a:r>
            <a:r>
              <a:rPr lang="en-US" sz="1800" dirty="0" smtClean="0">
                <a:solidFill>
                  <a:srgbClr val="404040"/>
                </a:solidFill>
                <a:latin typeface="Arial"/>
                <a:cs typeface="Arial"/>
              </a:rPr>
              <a:t>nsightful</a:t>
            </a:r>
          </a:p>
          <a:p>
            <a:pPr lvl="1">
              <a:lnSpc>
                <a:spcPct val="112000"/>
              </a:lnSpc>
              <a:buFont typeface="Courier New"/>
              <a:buChar char="o"/>
            </a:pPr>
            <a:r>
              <a:rPr lang="en-US" sz="1800" dirty="0" smtClean="0">
                <a:solidFill>
                  <a:srgbClr val="404040"/>
                </a:solidFill>
                <a:latin typeface="Arial"/>
                <a:cs typeface="Arial"/>
              </a:rPr>
              <a:t>Data-mining to identify 2-3 client </a:t>
            </a:r>
            <a:r>
              <a:rPr lang="en-US" sz="1800" dirty="0">
                <a:solidFill>
                  <a:srgbClr val="404040"/>
                </a:solidFill>
                <a:latin typeface="Arial"/>
                <a:cs typeface="Arial"/>
              </a:rPr>
              <a:t>s</a:t>
            </a:r>
            <a:r>
              <a:rPr lang="en-US" sz="1800" dirty="0" smtClean="0">
                <a:solidFill>
                  <a:srgbClr val="404040"/>
                </a:solidFill>
                <a:latin typeface="Arial"/>
                <a:cs typeface="Arial"/>
              </a:rPr>
              <a:t>pecific </a:t>
            </a:r>
            <a:r>
              <a:rPr lang="en-US" sz="1800" dirty="0">
                <a:solidFill>
                  <a:srgbClr val="404040"/>
                </a:solidFill>
                <a:latin typeface="Arial"/>
                <a:cs typeface="Arial"/>
              </a:rPr>
              <a:t>c</a:t>
            </a:r>
            <a:r>
              <a:rPr lang="en-US" sz="1800" dirty="0" smtClean="0">
                <a:solidFill>
                  <a:srgbClr val="404040"/>
                </a:solidFill>
                <a:latin typeface="Arial"/>
                <a:cs typeface="Arial"/>
              </a:rPr>
              <a:t>ost </a:t>
            </a:r>
            <a:r>
              <a:rPr lang="en-US" sz="1800" dirty="0">
                <a:solidFill>
                  <a:srgbClr val="404040"/>
                </a:solidFill>
                <a:latin typeface="Arial"/>
                <a:cs typeface="Arial"/>
              </a:rPr>
              <a:t>d</a:t>
            </a:r>
            <a:r>
              <a:rPr lang="en-US" sz="1800" dirty="0" smtClean="0">
                <a:solidFill>
                  <a:srgbClr val="404040"/>
                </a:solidFill>
                <a:latin typeface="Arial"/>
                <a:cs typeface="Arial"/>
              </a:rPr>
              <a:t>rivers pulled together into a concise dashboard  </a:t>
            </a:r>
            <a:endParaRPr lang="en-US" sz="1800" dirty="0">
              <a:solidFill>
                <a:srgbClr val="404040"/>
              </a:solidFill>
              <a:latin typeface="Arial"/>
              <a:cs typeface="Arial"/>
            </a:endParaRPr>
          </a:p>
          <a:p>
            <a:pPr>
              <a:lnSpc>
                <a:spcPct val="112000"/>
              </a:lnSpc>
              <a:spcBef>
                <a:spcPts val="1200"/>
              </a:spcBef>
            </a:pPr>
            <a:r>
              <a:rPr lang="en-US" sz="1800" dirty="0" smtClean="0">
                <a:solidFill>
                  <a:srgbClr val="404040"/>
                </a:solidFill>
                <a:latin typeface="Arial"/>
                <a:cs typeface="Arial"/>
              </a:rPr>
              <a:t>Corresponding recommendations of </a:t>
            </a:r>
            <a:r>
              <a:rPr lang="en-US" sz="1800" dirty="0">
                <a:solidFill>
                  <a:srgbClr val="404040"/>
                </a:solidFill>
                <a:latin typeface="Arial"/>
                <a:cs typeface="Arial"/>
              </a:rPr>
              <a:t>appropriate programs and products to </a:t>
            </a:r>
            <a:r>
              <a:rPr lang="en-US" sz="1800" dirty="0" smtClean="0">
                <a:solidFill>
                  <a:srgbClr val="404040"/>
                </a:solidFill>
                <a:latin typeface="Arial"/>
                <a:cs typeface="Arial"/>
              </a:rPr>
              <a:t>drive employee engagement and reduce cost</a:t>
            </a:r>
          </a:p>
          <a:p>
            <a:pPr>
              <a:lnSpc>
                <a:spcPct val="112000"/>
              </a:lnSpc>
              <a:spcBef>
                <a:spcPts val="1200"/>
              </a:spcBef>
            </a:pPr>
            <a:r>
              <a:rPr lang="en-US" sz="1800" dirty="0" smtClean="0">
                <a:solidFill>
                  <a:srgbClr val="404040"/>
                </a:solidFill>
                <a:latin typeface="Arial"/>
                <a:cs typeface="Arial"/>
              </a:rPr>
              <a:t>Ongoing tracking to measure program impact and ROI over time</a:t>
            </a:r>
            <a:endParaRPr lang="en-US" sz="1800" dirty="0">
              <a:solidFill>
                <a:srgbClr val="404040"/>
              </a:solidFill>
              <a:latin typeface="Arial"/>
              <a:cs typeface="Arial"/>
            </a:endParaRPr>
          </a:p>
        </p:txBody>
      </p:sp>
    </p:spTree>
    <p:extLst>
      <p:ext uri="{BB962C8B-B14F-4D97-AF65-F5344CB8AC3E}">
        <p14:creationId xmlns:p14="http://schemas.microsoft.com/office/powerpoint/2010/main" val="300685666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57" y="134390"/>
            <a:ext cx="8183486" cy="1325563"/>
          </a:xfrm>
        </p:spPr>
        <p:txBody>
          <a:bodyPr>
            <a:normAutofit/>
          </a:bodyPr>
          <a:lstStyle/>
          <a:p>
            <a:pPr algn="ctr">
              <a:lnSpc>
                <a:spcPct val="100000"/>
              </a:lnSpc>
            </a:pPr>
            <a:r>
              <a:rPr lang="en-US" sz="2000" b="1" dirty="0" smtClean="0">
                <a:solidFill>
                  <a:srgbClr val="0079C1"/>
                </a:solidFill>
                <a:latin typeface="Arial"/>
                <a:cs typeface="Arial"/>
              </a:rPr>
              <a:t>Current Model </a:t>
            </a:r>
            <a:r>
              <a:rPr lang="en-US" sz="2000" dirty="0" smtClean="0">
                <a:solidFill>
                  <a:srgbClr val="404040"/>
                </a:solidFill>
                <a:latin typeface="Arial"/>
                <a:cs typeface="Arial"/>
              </a:rPr>
              <a:t>Uses Data and Clinical Expertise to Identify Populations and Individuals at Risk</a:t>
            </a:r>
            <a:endParaRPr lang="en-US" sz="2000" dirty="0">
              <a:solidFill>
                <a:srgbClr val="404040"/>
              </a:solidFill>
              <a:latin typeface="Arial"/>
              <a:cs typeface="Aria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90737011"/>
              </p:ext>
            </p:extLst>
          </p:nvPr>
        </p:nvGraphicFramePr>
        <p:xfrm>
          <a:off x="-217383" y="1459953"/>
          <a:ext cx="5925974" cy="4342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2244524238"/>
              </p:ext>
            </p:extLst>
          </p:nvPr>
        </p:nvGraphicFramePr>
        <p:xfrm>
          <a:off x="5597496" y="1459953"/>
          <a:ext cx="3418318" cy="43426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6537938" y="3214044"/>
            <a:ext cx="1503730" cy="923330"/>
          </a:xfrm>
          <a:prstGeom prst="rect">
            <a:avLst/>
          </a:prstGeom>
          <a:noFill/>
        </p:spPr>
        <p:txBody>
          <a:bodyPr wrap="square" rtlCol="0">
            <a:spAutoFit/>
          </a:bodyPr>
          <a:lstStyle/>
          <a:p>
            <a:pPr algn="ctr"/>
            <a:r>
              <a:rPr lang="en-US" b="1" dirty="0" smtClean="0">
                <a:solidFill>
                  <a:srgbClr val="0079C1"/>
                </a:solidFill>
                <a:latin typeface="Arial"/>
                <a:cs typeface="Arial"/>
              </a:rPr>
              <a:t>Current </a:t>
            </a:r>
          </a:p>
          <a:p>
            <a:pPr algn="ctr"/>
            <a:r>
              <a:rPr lang="en-US" b="1" dirty="0" smtClean="0">
                <a:solidFill>
                  <a:srgbClr val="0079C1"/>
                </a:solidFill>
                <a:latin typeface="Arial"/>
                <a:cs typeface="Arial"/>
              </a:rPr>
              <a:t>Data Sources</a:t>
            </a:r>
            <a:endParaRPr lang="en-US" b="1" dirty="0">
              <a:solidFill>
                <a:srgbClr val="0079C1"/>
              </a:solidFill>
              <a:latin typeface="Arial"/>
              <a:cs typeface="Arial"/>
            </a:endParaRPr>
          </a:p>
        </p:txBody>
      </p:sp>
      <p:sp>
        <p:nvSpPr>
          <p:cNvPr id="4" name="TextBox 3"/>
          <p:cNvSpPr txBox="1"/>
          <p:nvPr/>
        </p:nvSpPr>
        <p:spPr>
          <a:xfrm>
            <a:off x="7770377" y="3433857"/>
            <a:ext cx="1399541" cy="400110"/>
          </a:xfrm>
          <a:prstGeom prst="rect">
            <a:avLst/>
          </a:prstGeom>
          <a:noFill/>
        </p:spPr>
        <p:txBody>
          <a:bodyPr wrap="square" rtlCol="0">
            <a:spAutoFit/>
          </a:bodyPr>
          <a:lstStyle/>
          <a:p>
            <a:pPr lvl="0" algn="ctr"/>
            <a:r>
              <a:rPr lang="en-US" sz="1000" dirty="0">
                <a:solidFill>
                  <a:schemeClr val="bg1"/>
                </a:solidFill>
                <a:latin typeface="Arial"/>
                <a:cs typeface="Arial"/>
              </a:rPr>
              <a:t>Eligibility </a:t>
            </a:r>
            <a:r>
              <a:rPr lang="en-US" sz="1000" dirty="0" smtClean="0">
                <a:solidFill>
                  <a:schemeClr val="bg1"/>
                </a:solidFill>
                <a:latin typeface="Arial"/>
                <a:cs typeface="Arial"/>
              </a:rPr>
              <a:t>&amp; </a:t>
            </a:r>
          </a:p>
          <a:p>
            <a:pPr lvl="0" algn="ctr"/>
            <a:r>
              <a:rPr lang="en-US" sz="1000" dirty="0" smtClean="0">
                <a:solidFill>
                  <a:schemeClr val="bg1"/>
                </a:solidFill>
                <a:latin typeface="Arial"/>
                <a:cs typeface="Arial"/>
              </a:rPr>
              <a:t>Demographic</a:t>
            </a:r>
            <a:endParaRPr lang="en-US" sz="1000" dirty="0">
              <a:solidFill>
                <a:schemeClr val="bg1"/>
              </a:solidFill>
              <a:latin typeface="Arial"/>
              <a:cs typeface="Arial"/>
            </a:endParaRPr>
          </a:p>
        </p:txBody>
      </p:sp>
    </p:spTree>
    <p:extLst>
      <p:ext uri="{BB962C8B-B14F-4D97-AF65-F5344CB8AC3E}">
        <p14:creationId xmlns:p14="http://schemas.microsoft.com/office/powerpoint/2010/main" val="120681055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49" y="134390"/>
            <a:ext cx="8179302" cy="1325563"/>
          </a:xfrm>
        </p:spPr>
        <p:txBody>
          <a:bodyPr>
            <a:noAutofit/>
          </a:bodyPr>
          <a:lstStyle/>
          <a:p>
            <a:pPr algn="ctr">
              <a:lnSpc>
                <a:spcPct val="100000"/>
              </a:lnSpc>
            </a:pPr>
            <a:r>
              <a:rPr lang="en-US" sz="2000" b="1" dirty="0" smtClean="0">
                <a:solidFill>
                  <a:srgbClr val="0079C1"/>
                </a:solidFill>
                <a:latin typeface="Arial"/>
                <a:cs typeface="Arial"/>
              </a:rPr>
              <a:t>Future-State Model </a:t>
            </a:r>
            <a:r>
              <a:rPr lang="en-US" sz="2000" dirty="0" smtClean="0">
                <a:solidFill>
                  <a:srgbClr val="404040"/>
                </a:solidFill>
                <a:latin typeface="Arial"/>
                <a:cs typeface="Arial"/>
              </a:rPr>
              <a:t>Leverages Data and Clinical </a:t>
            </a:r>
            <a:r>
              <a:rPr lang="en-US" sz="2000" dirty="0">
                <a:solidFill>
                  <a:srgbClr val="404040"/>
                </a:solidFill>
                <a:latin typeface="Arial"/>
                <a:cs typeface="Arial"/>
              </a:rPr>
              <a:t>E</a:t>
            </a:r>
            <a:r>
              <a:rPr lang="en-US" sz="2000" dirty="0" smtClean="0">
                <a:solidFill>
                  <a:srgbClr val="404040"/>
                </a:solidFill>
                <a:latin typeface="Arial"/>
                <a:cs typeface="Arial"/>
              </a:rPr>
              <a:t>xpertise with a Risk </a:t>
            </a:r>
            <a:r>
              <a:rPr lang="en-US" sz="2000" dirty="0">
                <a:solidFill>
                  <a:srgbClr val="404040"/>
                </a:solidFill>
                <a:latin typeface="Arial"/>
                <a:cs typeface="Arial"/>
              </a:rPr>
              <a:t>M</a:t>
            </a:r>
            <a:r>
              <a:rPr lang="en-US" sz="2000" dirty="0" smtClean="0">
                <a:solidFill>
                  <a:srgbClr val="404040"/>
                </a:solidFill>
                <a:latin typeface="Arial"/>
                <a:cs typeface="Arial"/>
              </a:rPr>
              <a:t>odel to Identify </a:t>
            </a:r>
            <a:r>
              <a:rPr lang="en-US" sz="2000" dirty="0">
                <a:solidFill>
                  <a:srgbClr val="404040"/>
                </a:solidFill>
                <a:latin typeface="Arial"/>
                <a:cs typeface="Arial"/>
              </a:rPr>
              <a:t>A</a:t>
            </a:r>
            <a:r>
              <a:rPr lang="en-US" sz="2000" dirty="0" smtClean="0">
                <a:solidFill>
                  <a:srgbClr val="404040"/>
                </a:solidFill>
                <a:latin typeface="Arial"/>
                <a:cs typeface="Arial"/>
              </a:rPr>
              <a:t>dverse </a:t>
            </a:r>
            <a:r>
              <a:rPr lang="en-US" sz="2000" dirty="0">
                <a:solidFill>
                  <a:srgbClr val="404040"/>
                </a:solidFill>
                <a:latin typeface="Arial"/>
                <a:cs typeface="Arial"/>
              </a:rPr>
              <a:t>S</a:t>
            </a:r>
            <a:r>
              <a:rPr lang="en-US" sz="2000" dirty="0" smtClean="0">
                <a:solidFill>
                  <a:srgbClr val="404040"/>
                </a:solidFill>
                <a:latin typeface="Arial"/>
                <a:cs typeface="Arial"/>
              </a:rPr>
              <a:t>urprises before they Occur and Throughout the Member Life-Cycle to Improve </a:t>
            </a:r>
            <a:r>
              <a:rPr lang="en-US" sz="2000" dirty="0">
                <a:solidFill>
                  <a:srgbClr val="404040"/>
                </a:solidFill>
                <a:latin typeface="Arial"/>
                <a:cs typeface="Arial"/>
              </a:rPr>
              <a:t>F</a:t>
            </a:r>
            <a:r>
              <a:rPr lang="en-US" sz="2000" dirty="0" smtClean="0">
                <a:solidFill>
                  <a:srgbClr val="404040"/>
                </a:solidFill>
                <a:latin typeface="Arial"/>
                <a:cs typeface="Arial"/>
              </a:rPr>
              <a:t>inancial and Quality </a:t>
            </a:r>
            <a:r>
              <a:rPr lang="en-US" sz="2000" dirty="0">
                <a:solidFill>
                  <a:srgbClr val="404040"/>
                </a:solidFill>
                <a:latin typeface="Arial"/>
                <a:cs typeface="Arial"/>
              </a:rPr>
              <a:t>O</a:t>
            </a:r>
            <a:r>
              <a:rPr lang="en-US" sz="2000" dirty="0" smtClean="0">
                <a:solidFill>
                  <a:srgbClr val="404040"/>
                </a:solidFill>
                <a:latin typeface="Arial"/>
                <a:cs typeface="Arial"/>
              </a:rPr>
              <a:t>utcomes </a:t>
            </a:r>
            <a:endParaRPr lang="en-US" sz="2000" dirty="0">
              <a:solidFill>
                <a:srgbClr val="404040"/>
              </a:solidFill>
              <a:latin typeface="Arial"/>
              <a:cs typeface="Arial"/>
            </a:endParaRPr>
          </a:p>
        </p:txBody>
      </p:sp>
      <p:graphicFrame>
        <p:nvGraphicFramePr>
          <p:cNvPr id="4" name="Content Placeholder 2"/>
          <p:cNvGraphicFramePr>
            <a:graphicFrameLocks/>
          </p:cNvGraphicFramePr>
          <p:nvPr>
            <p:extLst>
              <p:ext uri="{D42A27DB-BD31-4B8C-83A1-F6EECF244321}">
                <p14:modId xmlns:p14="http://schemas.microsoft.com/office/powerpoint/2010/main" val="743592092"/>
              </p:ext>
            </p:extLst>
          </p:nvPr>
        </p:nvGraphicFramePr>
        <p:xfrm>
          <a:off x="-1210120" y="1498814"/>
          <a:ext cx="7886700" cy="4368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2090386527"/>
              </p:ext>
            </p:extLst>
          </p:nvPr>
        </p:nvGraphicFramePr>
        <p:xfrm>
          <a:off x="4580708" y="1372868"/>
          <a:ext cx="4328161" cy="4620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6056811" y="3264831"/>
            <a:ext cx="1375954" cy="923330"/>
          </a:xfrm>
          <a:prstGeom prst="rect">
            <a:avLst/>
          </a:prstGeom>
          <a:noFill/>
        </p:spPr>
        <p:txBody>
          <a:bodyPr wrap="square" rtlCol="0">
            <a:spAutoFit/>
          </a:bodyPr>
          <a:lstStyle/>
          <a:p>
            <a:pPr algn="ctr"/>
            <a:r>
              <a:rPr lang="en-US" b="1" dirty="0" smtClean="0">
                <a:solidFill>
                  <a:srgbClr val="0079C1"/>
                </a:solidFill>
                <a:latin typeface="Arial"/>
                <a:cs typeface="Arial"/>
              </a:rPr>
              <a:t>Integrated Data Sources</a:t>
            </a:r>
            <a:endParaRPr lang="en-US" b="1" dirty="0">
              <a:solidFill>
                <a:srgbClr val="0079C1"/>
              </a:solidFill>
              <a:latin typeface="Arial"/>
              <a:cs typeface="Arial"/>
            </a:endParaRPr>
          </a:p>
        </p:txBody>
      </p:sp>
    </p:spTree>
    <p:extLst>
      <p:ext uri="{BB962C8B-B14F-4D97-AF65-F5344CB8AC3E}">
        <p14:creationId xmlns:p14="http://schemas.microsoft.com/office/powerpoint/2010/main" val="39941034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8353"/>
            <a:ext cx="7886700" cy="1325563"/>
          </a:xfrm>
        </p:spPr>
        <p:txBody>
          <a:bodyPr/>
          <a:lstStyle/>
          <a:p>
            <a:r>
              <a:rPr lang="en-US" sz="4000" b="1" dirty="0" smtClean="0">
                <a:solidFill>
                  <a:srgbClr val="0079C1"/>
                </a:solidFill>
                <a:latin typeface="Arial"/>
                <a:cs typeface="Arial"/>
              </a:rPr>
              <a:t>Agenda</a:t>
            </a:r>
            <a:endParaRPr lang="en-US" sz="4000" b="1" dirty="0">
              <a:solidFill>
                <a:srgbClr val="0079C1"/>
              </a:solidFill>
              <a:latin typeface="Arial"/>
              <a:cs typeface="Arial"/>
            </a:endParaRPr>
          </a:p>
        </p:txBody>
      </p:sp>
      <p:graphicFrame>
        <p:nvGraphicFramePr>
          <p:cNvPr id="8" name="Content Placeholder 7"/>
          <p:cNvGraphicFramePr>
            <a:graphicFrameLocks/>
          </p:cNvGraphicFramePr>
          <p:nvPr>
            <p:extLst>
              <p:ext uri="{D42A27DB-BD31-4B8C-83A1-F6EECF244321}">
                <p14:modId xmlns:p14="http://schemas.microsoft.com/office/powerpoint/2010/main" val="995556580"/>
              </p:ext>
            </p:extLst>
          </p:nvPr>
        </p:nvGraphicFramePr>
        <p:xfrm>
          <a:off x="628650" y="2435814"/>
          <a:ext cx="7886700" cy="1913502"/>
        </p:xfrm>
        <a:graphic>
          <a:graphicData uri="http://schemas.openxmlformats.org/drawingml/2006/table">
            <a:tbl>
              <a:tblPr bandRow="1">
                <a:tableStyleId>{5FD0F851-EC5A-4D38-B0AD-8093EC10F338}</a:tableStyleId>
              </a:tblPr>
              <a:tblGrid>
                <a:gridCol w="7886700"/>
              </a:tblGrid>
              <a:tr h="637834">
                <a:tc>
                  <a:txBody>
                    <a:bodyPr/>
                    <a:lstStyle/>
                    <a:p>
                      <a:pPr marL="0" indent="0" algn="l">
                        <a:lnSpc>
                          <a:spcPct val="114000"/>
                        </a:lnSpc>
                        <a:buFont typeface="Arial"/>
                        <a:buNone/>
                      </a:pPr>
                      <a:r>
                        <a:rPr lang="en-US" sz="1600" b="1" i="0" dirty="0" smtClean="0">
                          <a:solidFill>
                            <a:srgbClr val="404040"/>
                          </a:solidFill>
                          <a:latin typeface="Arial"/>
                          <a:cs typeface="Arial"/>
                        </a:rPr>
                        <a:t>Introduction</a:t>
                      </a:r>
                      <a:endParaRPr lang="en-US" sz="1600" b="1" i="0" dirty="0">
                        <a:solidFill>
                          <a:srgbClr val="404040"/>
                        </a:solidFill>
                        <a:latin typeface="Arial"/>
                        <a:cs typeface="Arial"/>
                      </a:endParaRPr>
                    </a:p>
                  </a:txBody>
                  <a:tcPr anchor="ctr"/>
                </a:tc>
              </a:tr>
              <a:tr h="637834">
                <a:tc>
                  <a:txBody>
                    <a:bodyPr/>
                    <a:lstStyle/>
                    <a:p>
                      <a:pPr marL="0" indent="0" algn="l">
                        <a:lnSpc>
                          <a:spcPct val="114000"/>
                        </a:lnSpc>
                        <a:buFont typeface="Arial"/>
                        <a:buNone/>
                      </a:pPr>
                      <a:r>
                        <a:rPr lang="en-US" sz="1600" b="1" i="0" dirty="0" smtClean="0">
                          <a:solidFill>
                            <a:srgbClr val="404040"/>
                          </a:solidFill>
                          <a:latin typeface="Arial"/>
                          <a:cs typeface="Arial"/>
                        </a:rPr>
                        <a:t>New Analytics Dashboard:</a:t>
                      </a:r>
                      <a:r>
                        <a:rPr lang="en-US" sz="1600" b="1" i="0" baseline="0" dirty="0" smtClean="0">
                          <a:solidFill>
                            <a:srgbClr val="404040"/>
                          </a:solidFill>
                          <a:latin typeface="Arial"/>
                          <a:cs typeface="Arial"/>
                        </a:rPr>
                        <a:t>  CoreInsights</a:t>
                      </a:r>
                      <a:endParaRPr lang="en-US" sz="1600" b="1" i="0" dirty="0">
                        <a:solidFill>
                          <a:srgbClr val="404040"/>
                        </a:solidFill>
                        <a:latin typeface="Arial"/>
                        <a:cs typeface="Arial"/>
                      </a:endParaRPr>
                    </a:p>
                  </a:txBody>
                  <a:tcPr anchor="ctr"/>
                </a:tc>
              </a:tr>
              <a:tr h="637834">
                <a:tc>
                  <a:txBody>
                    <a:bodyPr/>
                    <a:lstStyle/>
                    <a:p>
                      <a:pPr marL="0" indent="0" algn="l">
                        <a:lnSpc>
                          <a:spcPct val="114000"/>
                        </a:lnSpc>
                        <a:buFont typeface="Arial"/>
                        <a:buNone/>
                      </a:pPr>
                      <a:r>
                        <a:rPr lang="en-US" sz="1600" b="1" i="0" dirty="0" smtClean="0">
                          <a:solidFill>
                            <a:srgbClr val="404040"/>
                          </a:solidFill>
                          <a:latin typeface="Arial"/>
                          <a:cs typeface="Arial"/>
                        </a:rPr>
                        <a:t>Data Analytics Strategy</a:t>
                      </a:r>
                      <a:endParaRPr lang="en-US" sz="1600" b="1" i="0" dirty="0">
                        <a:solidFill>
                          <a:srgbClr val="404040"/>
                        </a:solidFill>
                        <a:latin typeface="Arial"/>
                        <a:cs typeface="Arial"/>
                      </a:endParaRPr>
                    </a:p>
                  </a:txBody>
                  <a:tcPr anchor="ctr"/>
                </a:tc>
              </a:tr>
            </a:tbl>
          </a:graphicData>
        </a:graphic>
      </p:graphicFrame>
    </p:spTree>
    <p:extLst>
      <p:ext uri="{BB962C8B-B14F-4D97-AF65-F5344CB8AC3E}">
        <p14:creationId xmlns:p14="http://schemas.microsoft.com/office/powerpoint/2010/main" val="9861555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16" y="1828800"/>
            <a:ext cx="8802168" cy="1325563"/>
          </a:xfrm>
        </p:spPr>
        <p:txBody>
          <a:bodyPr>
            <a:noAutofit/>
          </a:bodyPr>
          <a:lstStyle/>
          <a:p>
            <a:pPr algn="ctr">
              <a:lnSpc>
                <a:spcPct val="110000"/>
              </a:lnSpc>
            </a:pPr>
            <a:r>
              <a:rPr lang="en-US" sz="4000" b="1" dirty="0" smtClean="0">
                <a:solidFill>
                  <a:srgbClr val="0079C1"/>
                </a:solidFill>
                <a:latin typeface="Arial"/>
                <a:cs typeface="Arial"/>
              </a:rPr>
              <a:t>New Analytics Dashboards: CoreInsights</a:t>
            </a:r>
            <a:endParaRPr lang="en-US" sz="4000" b="1" dirty="0">
              <a:solidFill>
                <a:srgbClr val="0079C1"/>
              </a:solidFill>
              <a:latin typeface="Arial"/>
              <a:cs typeface="Arial"/>
            </a:endParaRPr>
          </a:p>
        </p:txBody>
      </p:sp>
    </p:spTree>
    <p:extLst>
      <p:ext uri="{BB962C8B-B14F-4D97-AF65-F5344CB8AC3E}">
        <p14:creationId xmlns:p14="http://schemas.microsoft.com/office/powerpoint/2010/main" val="352030597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3464"/>
            <a:ext cx="7886700" cy="685800"/>
          </a:xfrm>
        </p:spPr>
        <p:txBody>
          <a:bodyPr>
            <a:normAutofit/>
          </a:bodyPr>
          <a:lstStyle/>
          <a:p>
            <a:r>
              <a:rPr lang="en-US" sz="2800" b="1" dirty="0" smtClean="0">
                <a:solidFill>
                  <a:srgbClr val="0079C1"/>
                </a:solidFill>
                <a:latin typeface="Arial"/>
                <a:cs typeface="Arial"/>
              </a:rPr>
              <a:t>What is CoreInsights?</a:t>
            </a:r>
            <a:endParaRPr lang="en-US" sz="2800" b="1" dirty="0">
              <a:solidFill>
                <a:srgbClr val="0079C1"/>
              </a:solidFill>
              <a:latin typeface="Arial"/>
              <a:cs typeface="Arial"/>
            </a:endParaRPr>
          </a:p>
        </p:txBody>
      </p:sp>
      <p:sp>
        <p:nvSpPr>
          <p:cNvPr id="3" name="Content Placeholder 2"/>
          <p:cNvSpPr txBox="1">
            <a:spLocks/>
          </p:cNvSpPr>
          <p:nvPr/>
        </p:nvSpPr>
        <p:spPr>
          <a:xfrm>
            <a:off x="415546" y="1078992"/>
            <a:ext cx="8312908" cy="2605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US" sz="1600" dirty="0" smtClean="0">
                <a:solidFill>
                  <a:srgbClr val="404040"/>
                </a:solidFill>
                <a:latin typeface="Arial"/>
                <a:cs typeface="Arial"/>
              </a:rPr>
              <a:t>CoreInsights provides analytics, reporting and key insights, summarized into easy-to-use, self-service dashboards that help employers stay informed and make smart choices about their health plan</a:t>
            </a:r>
          </a:p>
          <a:p>
            <a:pPr>
              <a:lnSpc>
                <a:spcPct val="114000"/>
              </a:lnSpc>
            </a:pPr>
            <a:r>
              <a:rPr lang="en-US" sz="1600" dirty="0" smtClean="0">
                <a:solidFill>
                  <a:srgbClr val="404040"/>
                </a:solidFill>
                <a:latin typeface="Arial"/>
                <a:cs typeface="Arial"/>
              </a:rPr>
              <a:t>CoreInsights uses 27 months of data and the system is refreshed each month with the latest medical, pharmacy, eligibility, HRA and biometric information (when available)</a:t>
            </a:r>
          </a:p>
          <a:p>
            <a:pPr>
              <a:lnSpc>
                <a:spcPct val="114000"/>
              </a:lnSpc>
            </a:pPr>
            <a:r>
              <a:rPr lang="en-US" sz="1600" dirty="0" smtClean="0">
                <a:solidFill>
                  <a:srgbClr val="404040"/>
                </a:solidFill>
                <a:latin typeface="Arial"/>
                <a:cs typeface="Arial"/>
              </a:rPr>
              <a:t>Employers can analyze data related to membership, utilization, providers and have the ability to customize their dashboards and </a:t>
            </a:r>
            <a:r>
              <a:rPr lang="en-US" sz="1600" dirty="0">
                <a:solidFill>
                  <a:srgbClr val="404040"/>
                </a:solidFill>
                <a:latin typeface="Arial"/>
                <a:cs typeface="Arial"/>
              </a:rPr>
              <a:t>drill-down. CoreInsights includes </a:t>
            </a:r>
            <a:r>
              <a:rPr lang="en-US" sz="1600" dirty="0" smtClean="0">
                <a:solidFill>
                  <a:srgbClr val="404040"/>
                </a:solidFill>
                <a:latin typeface="Arial"/>
                <a:cs typeface="Arial"/>
              </a:rPr>
              <a:t>6 dashboards:</a:t>
            </a:r>
            <a:endParaRPr lang="en-US" sz="1600" dirty="0">
              <a:solidFill>
                <a:srgbClr val="404040"/>
              </a:solidFill>
              <a:latin typeface="Arial"/>
              <a:cs typeface="Arial"/>
            </a:endParaRPr>
          </a:p>
          <a:p>
            <a:pPr>
              <a:lnSpc>
                <a:spcPct val="114000"/>
              </a:lnSpc>
            </a:pPr>
            <a:endParaRPr lang="en-US" sz="1600" dirty="0" smtClean="0">
              <a:solidFill>
                <a:srgbClr val="404040"/>
              </a:solidFill>
              <a:latin typeface="Arial"/>
              <a:cs typeface="Arial"/>
            </a:endParaRPr>
          </a:p>
        </p:txBody>
      </p:sp>
      <p:sp>
        <p:nvSpPr>
          <p:cNvPr id="4" name="Rectangle 3"/>
          <p:cNvSpPr/>
          <p:nvPr/>
        </p:nvSpPr>
        <p:spPr>
          <a:xfrm>
            <a:off x="1555847" y="3764644"/>
            <a:ext cx="6032306" cy="1806546"/>
          </a:xfrm>
          <a:prstGeom prst="rect">
            <a:avLst/>
          </a:prstGeom>
        </p:spPr>
        <p:txBody>
          <a:bodyPr wrap="square" numCol="2" spcCol="457200">
            <a:spAutoFit/>
          </a:bodyPr>
          <a:lstStyle/>
          <a:p>
            <a:pPr marL="0" lvl="1" indent="-171450">
              <a:lnSpc>
                <a:spcPct val="114000"/>
              </a:lnSpc>
              <a:buFont typeface="Arial"/>
              <a:buChar char="•"/>
            </a:pPr>
            <a:r>
              <a:rPr lang="en-US" sz="1400" dirty="0">
                <a:solidFill>
                  <a:srgbClr val="404040"/>
                </a:solidFill>
                <a:latin typeface="Arial"/>
                <a:cs typeface="Arial"/>
              </a:rPr>
              <a:t>Executive Summary</a:t>
            </a:r>
          </a:p>
          <a:p>
            <a:pPr marL="0" lvl="1" indent="-171450">
              <a:lnSpc>
                <a:spcPct val="114000"/>
              </a:lnSpc>
              <a:buFont typeface="Arial"/>
              <a:buChar char="•"/>
            </a:pPr>
            <a:r>
              <a:rPr lang="en-US" sz="1400" dirty="0">
                <a:solidFill>
                  <a:srgbClr val="404040"/>
                </a:solidFill>
                <a:latin typeface="Arial"/>
                <a:cs typeface="Arial"/>
              </a:rPr>
              <a:t>Population Overview</a:t>
            </a:r>
          </a:p>
          <a:p>
            <a:pPr marL="0" lvl="1" indent="-171450">
              <a:lnSpc>
                <a:spcPct val="114000"/>
              </a:lnSpc>
              <a:buFont typeface="Arial"/>
              <a:buChar char="•"/>
            </a:pPr>
            <a:r>
              <a:rPr lang="en-US" sz="1400" dirty="0">
                <a:solidFill>
                  <a:srgbClr val="404040"/>
                </a:solidFill>
                <a:latin typeface="Arial"/>
                <a:cs typeface="Arial"/>
              </a:rPr>
              <a:t>Medical Cost Drivers</a:t>
            </a:r>
          </a:p>
          <a:p>
            <a:pPr marL="0" lvl="1" indent="-171450">
              <a:lnSpc>
                <a:spcPct val="114000"/>
              </a:lnSpc>
              <a:buFont typeface="Arial"/>
              <a:buChar char="•"/>
            </a:pPr>
            <a:endParaRPr lang="en-US" sz="1400" dirty="0" smtClean="0">
              <a:solidFill>
                <a:srgbClr val="404040"/>
              </a:solidFill>
              <a:latin typeface="Arial"/>
              <a:cs typeface="Arial"/>
            </a:endParaRPr>
          </a:p>
          <a:p>
            <a:pPr marL="0" lvl="1" indent="-171450">
              <a:lnSpc>
                <a:spcPct val="114000"/>
              </a:lnSpc>
              <a:buFont typeface="Arial"/>
              <a:buChar char="•"/>
            </a:pPr>
            <a:endParaRPr lang="en-US" sz="1400" dirty="0">
              <a:solidFill>
                <a:srgbClr val="404040"/>
              </a:solidFill>
              <a:latin typeface="Arial"/>
              <a:cs typeface="Arial"/>
            </a:endParaRPr>
          </a:p>
          <a:p>
            <a:pPr marL="0" lvl="1" indent="-171450">
              <a:lnSpc>
                <a:spcPct val="114000"/>
              </a:lnSpc>
              <a:buFont typeface="Arial"/>
              <a:buChar char="•"/>
            </a:pPr>
            <a:endParaRPr lang="en-US" sz="1400" dirty="0" smtClean="0">
              <a:solidFill>
                <a:srgbClr val="404040"/>
              </a:solidFill>
              <a:latin typeface="Arial"/>
              <a:cs typeface="Arial"/>
            </a:endParaRPr>
          </a:p>
          <a:p>
            <a:pPr marL="0" lvl="1">
              <a:lnSpc>
                <a:spcPct val="114000"/>
              </a:lnSpc>
            </a:pPr>
            <a:endParaRPr lang="en-US" sz="1400" dirty="0" smtClean="0">
              <a:solidFill>
                <a:srgbClr val="404040"/>
              </a:solidFill>
              <a:latin typeface="Arial"/>
              <a:cs typeface="Arial"/>
            </a:endParaRPr>
          </a:p>
          <a:p>
            <a:pPr marL="0" lvl="1" indent="-171450">
              <a:lnSpc>
                <a:spcPct val="114000"/>
              </a:lnSpc>
              <a:buFont typeface="Arial"/>
              <a:buChar char="•"/>
            </a:pPr>
            <a:r>
              <a:rPr lang="en-US" sz="1400" dirty="0" smtClean="0">
                <a:solidFill>
                  <a:srgbClr val="404040"/>
                </a:solidFill>
                <a:latin typeface="Arial"/>
                <a:cs typeface="Arial"/>
              </a:rPr>
              <a:t>Pharmacy </a:t>
            </a:r>
            <a:r>
              <a:rPr lang="en-US" sz="1400" dirty="0">
                <a:solidFill>
                  <a:srgbClr val="404040"/>
                </a:solidFill>
                <a:latin typeface="Arial"/>
                <a:cs typeface="Arial"/>
              </a:rPr>
              <a:t>Cost Drivers</a:t>
            </a:r>
          </a:p>
          <a:p>
            <a:pPr marL="0" lvl="1" indent="-171450">
              <a:lnSpc>
                <a:spcPct val="114000"/>
              </a:lnSpc>
              <a:buFont typeface="Arial"/>
              <a:buChar char="•"/>
            </a:pPr>
            <a:r>
              <a:rPr lang="en-US" sz="1400" dirty="0">
                <a:solidFill>
                  <a:srgbClr val="404040"/>
                </a:solidFill>
                <a:latin typeface="Arial"/>
                <a:cs typeface="Arial"/>
              </a:rPr>
              <a:t>Financial Analysis Panel</a:t>
            </a:r>
          </a:p>
          <a:p>
            <a:pPr marL="0" lvl="1" indent="-171450">
              <a:lnSpc>
                <a:spcPct val="114000"/>
              </a:lnSpc>
              <a:buFont typeface="Arial"/>
              <a:buChar char="•"/>
            </a:pPr>
            <a:r>
              <a:rPr lang="en-US" sz="1400" dirty="0">
                <a:solidFill>
                  <a:srgbClr val="404040"/>
                </a:solidFill>
                <a:latin typeface="Arial"/>
                <a:cs typeface="Arial"/>
              </a:rPr>
              <a:t>Health Management Panel</a:t>
            </a:r>
          </a:p>
        </p:txBody>
      </p:sp>
    </p:spTree>
    <p:extLst>
      <p:ext uri="{BB962C8B-B14F-4D97-AF65-F5344CB8AC3E}">
        <p14:creationId xmlns:p14="http://schemas.microsoft.com/office/powerpoint/2010/main" val="15340166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83" y="283464"/>
            <a:ext cx="7886700" cy="685800"/>
          </a:xfrm>
        </p:spPr>
        <p:txBody>
          <a:bodyPr>
            <a:normAutofit/>
          </a:bodyPr>
          <a:lstStyle/>
          <a:p>
            <a:pPr algn="ctr"/>
            <a:r>
              <a:rPr lang="en-US" sz="2800" b="1" dirty="0" smtClean="0">
                <a:solidFill>
                  <a:srgbClr val="0079C1"/>
                </a:solidFill>
                <a:latin typeface="Arial"/>
                <a:cs typeface="Arial"/>
              </a:rPr>
              <a:t>Executive Summary Dashboard</a:t>
            </a:r>
            <a:endParaRPr lang="en-US" sz="2800" b="1" dirty="0">
              <a:solidFill>
                <a:srgbClr val="0079C1"/>
              </a:solidFill>
              <a:latin typeface="Arial"/>
              <a:cs typeface="Arial"/>
            </a:endParaRPr>
          </a:p>
        </p:txBody>
      </p:sp>
      <p:sp>
        <p:nvSpPr>
          <p:cNvPr id="3" name="Content Placeholder 2"/>
          <p:cNvSpPr>
            <a:spLocks noGrp="1"/>
          </p:cNvSpPr>
          <p:nvPr>
            <p:ph idx="4294967295"/>
          </p:nvPr>
        </p:nvSpPr>
        <p:spPr>
          <a:xfrm>
            <a:off x="415560" y="1077670"/>
            <a:ext cx="8312881" cy="974953"/>
          </a:xfrm>
        </p:spPr>
        <p:txBody>
          <a:bodyPr>
            <a:normAutofit/>
          </a:bodyPr>
          <a:lstStyle/>
          <a:p>
            <a:pPr marL="0" indent="0">
              <a:lnSpc>
                <a:spcPct val="114000"/>
              </a:lnSpc>
              <a:buNone/>
            </a:pPr>
            <a:r>
              <a:rPr lang="en-US" sz="1400" dirty="0">
                <a:solidFill>
                  <a:srgbClr val="404040"/>
                </a:solidFill>
                <a:latin typeface="Arial"/>
                <a:cs typeface="Arial"/>
              </a:rPr>
              <a:t>The Executive Summary Dashboard displays information about the group membership and plan </a:t>
            </a:r>
            <a:r>
              <a:rPr lang="en-US" sz="1400" dirty="0" smtClean="0">
                <a:solidFill>
                  <a:srgbClr val="404040"/>
                </a:solidFill>
                <a:latin typeface="Arial"/>
                <a:cs typeface="Arial"/>
              </a:rPr>
              <a:t>performance, including top procedures, benefit package and location comparisons.  This dashboard can be used to quickly see key metrics to evaluate plan performance and identify areas of opportunity.</a:t>
            </a:r>
            <a:endParaRPr lang="en-US" sz="1400" dirty="0">
              <a:solidFill>
                <a:srgbClr val="404040"/>
              </a:solidFill>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720" y="2144117"/>
            <a:ext cx="6611729" cy="3574742"/>
          </a:xfrm>
          <a:prstGeom prst="rect">
            <a:avLst/>
          </a:prstGeom>
        </p:spPr>
      </p:pic>
      <p:cxnSp>
        <p:nvCxnSpPr>
          <p:cNvPr id="7" name="Straight Arrow Connector 6"/>
          <p:cNvCxnSpPr/>
          <p:nvPr/>
        </p:nvCxnSpPr>
        <p:spPr>
          <a:xfrm flipV="1">
            <a:off x="7488234" y="3589475"/>
            <a:ext cx="476446" cy="1453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a:off x="927891" y="3692025"/>
            <a:ext cx="267140" cy="1692067"/>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9" name="TextBox 8"/>
          <p:cNvSpPr txBox="1"/>
          <p:nvPr/>
        </p:nvSpPr>
        <p:spPr>
          <a:xfrm>
            <a:off x="11759" y="4036789"/>
            <a:ext cx="1092517" cy="830997"/>
          </a:xfrm>
          <a:prstGeom prst="rect">
            <a:avLst/>
          </a:prstGeom>
          <a:noFill/>
        </p:spPr>
        <p:txBody>
          <a:bodyPr wrap="square" rtlCol="0">
            <a:spAutoFit/>
          </a:bodyPr>
          <a:lstStyle/>
          <a:p>
            <a:pPr algn="ctr"/>
            <a:r>
              <a:rPr lang="en-US" sz="1200" dirty="0" smtClean="0">
                <a:solidFill>
                  <a:srgbClr val="FF0000"/>
                </a:solidFill>
                <a:latin typeface="Arial"/>
                <a:cs typeface="Arial"/>
              </a:rPr>
              <a:t>How is my membership and cost trending?</a:t>
            </a:r>
            <a:endParaRPr lang="en-US" sz="1200" dirty="0">
              <a:solidFill>
                <a:srgbClr val="FF0000"/>
              </a:solidFill>
              <a:latin typeface="Arial"/>
              <a:cs typeface="Arial"/>
            </a:endParaRPr>
          </a:p>
        </p:txBody>
      </p:sp>
      <p:sp>
        <p:nvSpPr>
          <p:cNvPr id="12" name="TextBox 11"/>
          <p:cNvSpPr txBox="1"/>
          <p:nvPr/>
        </p:nvSpPr>
        <p:spPr>
          <a:xfrm>
            <a:off x="7964680" y="3117764"/>
            <a:ext cx="1092517" cy="830997"/>
          </a:xfrm>
          <a:prstGeom prst="rect">
            <a:avLst/>
          </a:prstGeom>
          <a:noFill/>
        </p:spPr>
        <p:txBody>
          <a:bodyPr wrap="square" rtlCol="0">
            <a:spAutoFit/>
          </a:bodyPr>
          <a:lstStyle/>
          <a:p>
            <a:pPr algn="ctr"/>
            <a:r>
              <a:rPr lang="en-US" sz="1200" dirty="0" smtClean="0">
                <a:solidFill>
                  <a:srgbClr val="FF0000"/>
                </a:solidFill>
                <a:latin typeface="Arial"/>
                <a:cs typeface="Arial"/>
              </a:rPr>
              <a:t>How is my behavioral health program?</a:t>
            </a:r>
            <a:endParaRPr lang="en-US" sz="1200" dirty="0">
              <a:solidFill>
                <a:srgbClr val="FF0000"/>
              </a:solidFill>
              <a:latin typeface="Arial"/>
              <a:cs typeface="Arial"/>
            </a:endParaRPr>
          </a:p>
        </p:txBody>
      </p:sp>
      <p:cxnSp>
        <p:nvCxnSpPr>
          <p:cNvPr id="13" name="Straight Arrow Connector 12"/>
          <p:cNvCxnSpPr/>
          <p:nvPr/>
        </p:nvCxnSpPr>
        <p:spPr>
          <a:xfrm>
            <a:off x="7128762" y="4001162"/>
            <a:ext cx="835918" cy="2499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64679" y="4046470"/>
            <a:ext cx="1092517" cy="830997"/>
          </a:xfrm>
          <a:prstGeom prst="rect">
            <a:avLst/>
          </a:prstGeom>
          <a:noFill/>
        </p:spPr>
        <p:txBody>
          <a:bodyPr wrap="square" rtlCol="0">
            <a:spAutoFit/>
          </a:bodyPr>
          <a:lstStyle/>
          <a:p>
            <a:pPr algn="ctr"/>
            <a:r>
              <a:rPr lang="en-US" sz="1200" dirty="0" smtClean="0">
                <a:solidFill>
                  <a:srgbClr val="FF0000"/>
                </a:solidFill>
                <a:latin typeface="Arial"/>
                <a:cs typeface="Arial"/>
              </a:rPr>
              <a:t>Could some of the spike be workplace related?</a:t>
            </a:r>
            <a:endParaRPr lang="en-US" sz="1200" dirty="0">
              <a:solidFill>
                <a:srgbClr val="FF0000"/>
              </a:solidFill>
              <a:latin typeface="Arial"/>
              <a:cs typeface="Arial"/>
            </a:endParaRPr>
          </a:p>
        </p:txBody>
      </p:sp>
    </p:spTree>
    <p:extLst>
      <p:ext uri="{BB962C8B-B14F-4D97-AF65-F5344CB8AC3E}">
        <p14:creationId xmlns:p14="http://schemas.microsoft.com/office/powerpoint/2010/main" val="198300674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1" y="283464"/>
            <a:ext cx="7997959" cy="685800"/>
          </a:xfrm>
        </p:spPr>
        <p:txBody>
          <a:bodyPr>
            <a:normAutofit/>
          </a:bodyPr>
          <a:lstStyle/>
          <a:p>
            <a:pPr algn="ctr"/>
            <a:r>
              <a:rPr lang="en-US" sz="2800" b="1" dirty="0" smtClean="0">
                <a:solidFill>
                  <a:srgbClr val="0079C1"/>
                </a:solidFill>
                <a:latin typeface="Arial"/>
                <a:cs typeface="Arial"/>
              </a:rPr>
              <a:t>Population Overview Dashboard</a:t>
            </a:r>
            <a:endParaRPr lang="en-US" sz="2800" b="1" dirty="0">
              <a:solidFill>
                <a:srgbClr val="0079C1"/>
              </a:solidFill>
              <a:latin typeface="Arial"/>
              <a:cs typeface="Arial"/>
            </a:endParaRPr>
          </a:p>
        </p:txBody>
      </p:sp>
      <p:sp>
        <p:nvSpPr>
          <p:cNvPr id="3" name="Content Placeholder 2"/>
          <p:cNvSpPr>
            <a:spLocks noGrp="1"/>
          </p:cNvSpPr>
          <p:nvPr>
            <p:ph idx="4294967295"/>
          </p:nvPr>
        </p:nvSpPr>
        <p:spPr>
          <a:xfrm>
            <a:off x="415546" y="1078992"/>
            <a:ext cx="8312908" cy="974953"/>
          </a:xfrm>
        </p:spPr>
        <p:txBody>
          <a:bodyPr>
            <a:normAutofit/>
          </a:bodyPr>
          <a:lstStyle/>
          <a:p>
            <a:pPr marL="0" indent="0">
              <a:lnSpc>
                <a:spcPct val="114000"/>
              </a:lnSpc>
              <a:buNone/>
            </a:pPr>
            <a:r>
              <a:rPr lang="en-US" sz="1400" dirty="0">
                <a:solidFill>
                  <a:srgbClr val="404040"/>
                </a:solidFill>
                <a:latin typeface="Arial"/>
                <a:cs typeface="Arial"/>
              </a:rPr>
              <a:t>The Population Overview Dashboard describes the population’s demographics in relation to benchmarks. The section will provide a better understanding </a:t>
            </a:r>
            <a:r>
              <a:rPr lang="en-US" sz="1400" dirty="0" smtClean="0">
                <a:solidFill>
                  <a:srgbClr val="404040"/>
                </a:solidFill>
                <a:latin typeface="Arial"/>
                <a:cs typeface="Arial"/>
              </a:rPr>
              <a:t>of the </a:t>
            </a:r>
            <a:r>
              <a:rPr lang="en-US" sz="1400" dirty="0">
                <a:solidFill>
                  <a:srgbClr val="404040"/>
                </a:solidFill>
                <a:latin typeface="Arial"/>
                <a:cs typeface="Arial"/>
              </a:rPr>
              <a:t>plan’s cost and highlight the potential for </a:t>
            </a:r>
            <a:r>
              <a:rPr lang="en-US" sz="1400" dirty="0" smtClean="0">
                <a:solidFill>
                  <a:srgbClr val="404040"/>
                </a:solidFill>
                <a:latin typeface="Arial"/>
                <a:cs typeface="Arial"/>
              </a:rPr>
              <a:t>risk including top conditions for the population.</a:t>
            </a:r>
            <a:endParaRPr lang="en-US" sz="1400" dirty="0">
              <a:solidFill>
                <a:srgbClr val="404040"/>
              </a:solidFill>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55" y="2139696"/>
            <a:ext cx="6673986" cy="3571365"/>
          </a:xfrm>
          <a:prstGeom prst="rect">
            <a:avLst/>
          </a:prstGeom>
        </p:spPr>
      </p:pic>
      <p:sp>
        <p:nvSpPr>
          <p:cNvPr id="8" name="Left Brace 7"/>
          <p:cNvSpPr/>
          <p:nvPr/>
        </p:nvSpPr>
        <p:spPr>
          <a:xfrm rot="10800000">
            <a:off x="7201774" y="3206571"/>
            <a:ext cx="272448" cy="1692067"/>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0" name="TextBox 9"/>
          <p:cNvSpPr txBox="1"/>
          <p:nvPr/>
        </p:nvSpPr>
        <p:spPr>
          <a:xfrm>
            <a:off x="7423526" y="3074943"/>
            <a:ext cx="1548499" cy="2123658"/>
          </a:xfrm>
          <a:prstGeom prst="rect">
            <a:avLst/>
          </a:prstGeom>
          <a:noFill/>
        </p:spPr>
        <p:txBody>
          <a:bodyPr wrap="square" rtlCol="0">
            <a:spAutoFit/>
          </a:bodyPr>
          <a:lstStyle/>
          <a:p>
            <a:pPr algn="ctr"/>
            <a:r>
              <a:rPr lang="en-US" sz="1200" dirty="0" smtClean="0">
                <a:solidFill>
                  <a:srgbClr val="FF0000"/>
                </a:solidFill>
                <a:latin typeface="Arial"/>
                <a:cs typeface="Arial"/>
              </a:rPr>
              <a:t>Our costs are higher than the norm. How do we change our plan design or programs to make employees and particularly, spouses, more engaged in their healthcare decisions?</a:t>
            </a:r>
            <a:endParaRPr lang="en-US" sz="1200" dirty="0">
              <a:solidFill>
                <a:srgbClr val="FF0000"/>
              </a:solidFill>
              <a:latin typeface="Arial"/>
              <a:cs typeface="Arial"/>
            </a:endParaRPr>
          </a:p>
        </p:txBody>
      </p:sp>
    </p:spTree>
    <p:extLst>
      <p:ext uri="{BB962C8B-B14F-4D97-AF65-F5344CB8AC3E}">
        <p14:creationId xmlns:p14="http://schemas.microsoft.com/office/powerpoint/2010/main" val="27698441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017" y="283464"/>
            <a:ext cx="7886700" cy="685800"/>
          </a:xfrm>
        </p:spPr>
        <p:txBody>
          <a:bodyPr>
            <a:normAutofit/>
          </a:bodyPr>
          <a:lstStyle/>
          <a:p>
            <a:pPr algn="ctr"/>
            <a:r>
              <a:rPr lang="en-US" sz="2800" b="1" dirty="0" smtClean="0">
                <a:solidFill>
                  <a:srgbClr val="0079C1"/>
                </a:solidFill>
                <a:latin typeface="Arial"/>
                <a:cs typeface="Arial"/>
              </a:rPr>
              <a:t>Medical Cost </a:t>
            </a:r>
            <a:r>
              <a:rPr lang="en-US" sz="2800" b="1" dirty="0">
                <a:solidFill>
                  <a:srgbClr val="0079C1"/>
                </a:solidFill>
                <a:latin typeface="Arial"/>
                <a:cs typeface="Arial"/>
              </a:rPr>
              <a:t>Drivers Dashboard</a:t>
            </a:r>
          </a:p>
        </p:txBody>
      </p:sp>
      <p:sp>
        <p:nvSpPr>
          <p:cNvPr id="3" name="Content Placeholder 2"/>
          <p:cNvSpPr>
            <a:spLocks noGrp="1"/>
          </p:cNvSpPr>
          <p:nvPr>
            <p:ph idx="4294967295"/>
          </p:nvPr>
        </p:nvSpPr>
        <p:spPr>
          <a:xfrm>
            <a:off x="415546" y="1078992"/>
            <a:ext cx="8312908" cy="974953"/>
          </a:xfrm>
        </p:spPr>
        <p:txBody>
          <a:bodyPr>
            <a:noAutofit/>
          </a:bodyPr>
          <a:lstStyle/>
          <a:p>
            <a:pPr marL="0" indent="0">
              <a:lnSpc>
                <a:spcPct val="114000"/>
              </a:lnSpc>
              <a:buNone/>
            </a:pPr>
            <a:r>
              <a:rPr lang="en-US" sz="1400" dirty="0" smtClean="0">
                <a:solidFill>
                  <a:srgbClr val="404040"/>
                </a:solidFill>
                <a:latin typeface="Arial"/>
                <a:cs typeface="Arial"/>
              </a:rPr>
              <a:t>The Medical Cost Drivers Dashboard compares medical costs to the norm and highlights key trend drivers by plan, division, diagnosis, procedures, providers, high cost claimants, network utilization. This section can help shape </a:t>
            </a:r>
            <a:r>
              <a:rPr lang="en-US" sz="1400" dirty="0">
                <a:solidFill>
                  <a:srgbClr val="404040"/>
                </a:solidFill>
                <a:latin typeface="Arial"/>
                <a:cs typeface="Arial"/>
              </a:rPr>
              <a:t>plan design and </a:t>
            </a:r>
            <a:r>
              <a:rPr lang="en-US" sz="1400" dirty="0" smtClean="0">
                <a:solidFill>
                  <a:srgbClr val="404040"/>
                </a:solidFill>
                <a:latin typeface="Arial"/>
                <a:cs typeface="Arial"/>
              </a:rPr>
              <a:t>influence potential wellness programs or other solutions to help control </a:t>
            </a:r>
            <a:r>
              <a:rPr lang="en-US" sz="1400" dirty="0">
                <a:solidFill>
                  <a:srgbClr val="404040"/>
                </a:solidFill>
                <a:latin typeface="Arial"/>
                <a:cs typeface="Arial"/>
              </a:rPr>
              <a:t>future medical costs.</a:t>
            </a:r>
            <a:endParaRPr lang="en-US" sz="1400" dirty="0" smtClean="0">
              <a:solidFill>
                <a:srgbClr val="404040"/>
              </a:solidFill>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140" y="2233760"/>
            <a:ext cx="6681435" cy="3575350"/>
          </a:xfrm>
          <a:prstGeom prst="rect">
            <a:avLst/>
          </a:prstGeom>
        </p:spPr>
      </p:pic>
      <p:sp>
        <p:nvSpPr>
          <p:cNvPr id="7" name="TextBox 6"/>
          <p:cNvSpPr txBox="1"/>
          <p:nvPr/>
        </p:nvSpPr>
        <p:spPr>
          <a:xfrm>
            <a:off x="8002180" y="3707433"/>
            <a:ext cx="1092517" cy="1569660"/>
          </a:xfrm>
          <a:prstGeom prst="rect">
            <a:avLst/>
          </a:prstGeom>
          <a:noFill/>
          <a:ln>
            <a:noFill/>
          </a:ln>
        </p:spPr>
        <p:txBody>
          <a:bodyPr wrap="square" rtlCol="0">
            <a:spAutoFit/>
          </a:bodyPr>
          <a:lstStyle/>
          <a:p>
            <a:pPr algn="ctr"/>
            <a:r>
              <a:rPr lang="en-US" sz="1200" dirty="0">
                <a:solidFill>
                  <a:srgbClr val="FF0000"/>
                </a:solidFill>
                <a:latin typeface="Arial"/>
                <a:cs typeface="Arial"/>
              </a:rPr>
              <a:t>M</a:t>
            </a:r>
            <a:r>
              <a:rPr lang="en-US" sz="1200" dirty="0" smtClean="0">
                <a:solidFill>
                  <a:srgbClr val="FF0000"/>
                </a:solidFill>
                <a:latin typeface="Arial"/>
                <a:cs typeface="Arial"/>
              </a:rPr>
              <a:t>ore claims but fewer dollars are being spent in network partially due to discount erosion</a:t>
            </a:r>
            <a:endParaRPr lang="en-US" sz="1200" dirty="0">
              <a:solidFill>
                <a:srgbClr val="FF0000"/>
              </a:solidFill>
              <a:latin typeface="Arial"/>
              <a:cs typeface="Arial"/>
            </a:endParaRPr>
          </a:p>
        </p:txBody>
      </p:sp>
      <p:cxnSp>
        <p:nvCxnSpPr>
          <p:cNvPr id="8" name="Straight Arrow Connector 7"/>
          <p:cNvCxnSpPr/>
          <p:nvPr/>
        </p:nvCxnSpPr>
        <p:spPr>
          <a:xfrm>
            <a:off x="922946" y="4100101"/>
            <a:ext cx="666572" cy="2050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3486051"/>
            <a:ext cx="1092517" cy="1569660"/>
          </a:xfrm>
          <a:prstGeom prst="rect">
            <a:avLst/>
          </a:prstGeom>
          <a:noFill/>
        </p:spPr>
        <p:txBody>
          <a:bodyPr wrap="square" rtlCol="0">
            <a:spAutoFit/>
          </a:bodyPr>
          <a:lstStyle/>
          <a:p>
            <a:pPr algn="ctr"/>
            <a:r>
              <a:rPr lang="en-US" sz="1200" dirty="0" smtClean="0">
                <a:solidFill>
                  <a:srgbClr val="FF0000"/>
                </a:solidFill>
                <a:latin typeface="Arial"/>
                <a:cs typeface="Arial"/>
              </a:rPr>
              <a:t>What’s driving my decrease in network utilization? Is there an accessibility issue?</a:t>
            </a:r>
            <a:endParaRPr lang="en-US" sz="1200" dirty="0">
              <a:solidFill>
                <a:srgbClr val="FF0000"/>
              </a:solidFill>
              <a:latin typeface="Arial"/>
              <a:cs typeface="Arial"/>
            </a:endParaRPr>
          </a:p>
        </p:txBody>
      </p:sp>
      <p:sp>
        <p:nvSpPr>
          <p:cNvPr id="11" name="Left Brace 10"/>
          <p:cNvSpPr/>
          <p:nvPr/>
        </p:nvSpPr>
        <p:spPr>
          <a:xfrm rot="10800000">
            <a:off x="7865957" y="3707433"/>
            <a:ext cx="272448" cy="1692067"/>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355723128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50" y="283464"/>
            <a:ext cx="7886700" cy="685800"/>
          </a:xfrm>
        </p:spPr>
        <p:txBody>
          <a:bodyPr>
            <a:normAutofit/>
          </a:bodyPr>
          <a:lstStyle/>
          <a:p>
            <a:pPr algn="ctr"/>
            <a:r>
              <a:rPr lang="en-US" sz="2800" b="1" dirty="0" smtClean="0">
                <a:solidFill>
                  <a:srgbClr val="0079C1"/>
                </a:solidFill>
                <a:latin typeface="Arial"/>
                <a:cs typeface="Arial"/>
              </a:rPr>
              <a:t>Pharmacy Cost </a:t>
            </a:r>
            <a:r>
              <a:rPr lang="en-US" sz="2800" b="1" dirty="0">
                <a:solidFill>
                  <a:srgbClr val="0079C1"/>
                </a:solidFill>
                <a:latin typeface="Arial"/>
                <a:cs typeface="Arial"/>
              </a:rPr>
              <a:t>Drivers Dashboard</a:t>
            </a:r>
          </a:p>
        </p:txBody>
      </p:sp>
      <p:sp>
        <p:nvSpPr>
          <p:cNvPr id="3" name="Content Placeholder 2"/>
          <p:cNvSpPr>
            <a:spLocks noGrp="1"/>
          </p:cNvSpPr>
          <p:nvPr>
            <p:ph idx="4294967295"/>
          </p:nvPr>
        </p:nvSpPr>
        <p:spPr>
          <a:xfrm>
            <a:off x="414945" y="1078992"/>
            <a:ext cx="8331200" cy="1101674"/>
          </a:xfrm>
        </p:spPr>
        <p:txBody>
          <a:bodyPr>
            <a:normAutofit/>
          </a:bodyPr>
          <a:lstStyle/>
          <a:p>
            <a:pPr marL="0" indent="0">
              <a:lnSpc>
                <a:spcPct val="114000"/>
              </a:lnSpc>
              <a:buNone/>
            </a:pPr>
            <a:r>
              <a:rPr lang="en-US" sz="1400" dirty="0" smtClean="0">
                <a:solidFill>
                  <a:srgbClr val="404040"/>
                </a:solidFill>
                <a:latin typeface="Arial"/>
                <a:cs typeface="Arial"/>
              </a:rPr>
              <a:t>The Pharmacy Cost Drivers Dashboard compares </a:t>
            </a:r>
            <a:r>
              <a:rPr lang="en-US" sz="1400" dirty="0">
                <a:solidFill>
                  <a:srgbClr val="404040"/>
                </a:solidFill>
                <a:latin typeface="Arial"/>
                <a:cs typeface="Arial"/>
              </a:rPr>
              <a:t>pharmacy costs to the </a:t>
            </a:r>
            <a:r>
              <a:rPr lang="en-US" sz="1400" dirty="0" smtClean="0">
                <a:solidFill>
                  <a:srgbClr val="404040"/>
                </a:solidFill>
                <a:latin typeface="Arial"/>
                <a:cs typeface="Arial"/>
              </a:rPr>
              <a:t>norm </a:t>
            </a:r>
            <a:r>
              <a:rPr lang="en-US" sz="1400" dirty="0">
                <a:solidFill>
                  <a:srgbClr val="404040"/>
                </a:solidFill>
                <a:latin typeface="Arial"/>
                <a:cs typeface="Arial"/>
              </a:rPr>
              <a:t>and </a:t>
            </a:r>
            <a:r>
              <a:rPr lang="en-US" sz="1400" dirty="0" smtClean="0">
                <a:solidFill>
                  <a:srgbClr val="404040"/>
                </a:solidFill>
                <a:latin typeface="Arial"/>
                <a:cs typeface="Arial"/>
              </a:rPr>
              <a:t>highlights key </a:t>
            </a:r>
            <a:r>
              <a:rPr lang="en-US" sz="1400" dirty="0">
                <a:solidFill>
                  <a:srgbClr val="404040"/>
                </a:solidFill>
                <a:latin typeface="Arial"/>
                <a:cs typeface="Arial"/>
              </a:rPr>
              <a:t>trend </a:t>
            </a:r>
            <a:r>
              <a:rPr lang="en-US" sz="1400" dirty="0" smtClean="0">
                <a:solidFill>
                  <a:srgbClr val="404040"/>
                </a:solidFill>
                <a:latin typeface="Arial"/>
                <a:cs typeface="Arial"/>
              </a:rPr>
              <a:t>drivers including by; plan &amp; division, therapeutic class, specific drug, and medication adherence opportunities. This section will help you understand how simple pharmacy changes such as mail order instead of retail or switching to generics instead of brand name drugs could lead to significant savings. </a:t>
            </a:r>
            <a:endParaRPr lang="en-US" sz="1400" dirty="0">
              <a:solidFill>
                <a:srgbClr val="404040"/>
              </a:solidFill>
              <a:latin typeface="Arial"/>
              <a:cs typeface="Arial"/>
            </a:endParaRPr>
          </a:p>
          <a:p>
            <a:pPr marL="0" indent="0">
              <a:lnSpc>
                <a:spcPct val="114000"/>
              </a:lnSpc>
              <a:buNone/>
            </a:pPr>
            <a:endParaRPr lang="en-US" sz="1600" dirty="0" smtClean="0">
              <a:solidFill>
                <a:srgbClr val="404040"/>
              </a:solidFill>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277" y="2231136"/>
            <a:ext cx="6678464" cy="3573762"/>
          </a:xfrm>
          <a:prstGeom prst="rect">
            <a:avLst/>
          </a:prstGeom>
        </p:spPr>
      </p:pic>
      <p:sp>
        <p:nvSpPr>
          <p:cNvPr id="7" name="TextBox 6"/>
          <p:cNvSpPr txBox="1"/>
          <p:nvPr/>
        </p:nvSpPr>
        <p:spPr>
          <a:xfrm>
            <a:off x="7560959" y="3671088"/>
            <a:ext cx="1465451" cy="1384995"/>
          </a:xfrm>
          <a:prstGeom prst="rect">
            <a:avLst/>
          </a:prstGeom>
          <a:noFill/>
        </p:spPr>
        <p:txBody>
          <a:bodyPr wrap="square" rtlCol="0">
            <a:spAutoFit/>
          </a:bodyPr>
          <a:lstStyle/>
          <a:p>
            <a:pPr algn="ctr"/>
            <a:r>
              <a:rPr lang="en-US" sz="1200" dirty="0" smtClean="0">
                <a:solidFill>
                  <a:srgbClr val="FF0000"/>
                </a:solidFill>
                <a:latin typeface="Arial"/>
                <a:cs typeface="Arial"/>
              </a:rPr>
              <a:t>What’s driving the increase? Do I have opportunities to create awareness around generic or mail order utilization?</a:t>
            </a:r>
            <a:endParaRPr lang="en-US" sz="1200" dirty="0">
              <a:solidFill>
                <a:srgbClr val="FF0000"/>
              </a:solidFill>
              <a:latin typeface="Arial"/>
              <a:cs typeface="Arial"/>
            </a:endParaRPr>
          </a:p>
        </p:txBody>
      </p:sp>
      <p:cxnSp>
        <p:nvCxnSpPr>
          <p:cNvPr id="8" name="Straight Arrow Connector 7"/>
          <p:cNvCxnSpPr/>
          <p:nvPr/>
        </p:nvCxnSpPr>
        <p:spPr>
          <a:xfrm>
            <a:off x="6865007" y="4132001"/>
            <a:ext cx="835918" cy="24990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4899023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3464"/>
            <a:ext cx="7886700" cy="685800"/>
          </a:xfrm>
        </p:spPr>
        <p:txBody>
          <a:bodyPr>
            <a:normAutofit/>
          </a:bodyPr>
          <a:lstStyle/>
          <a:p>
            <a:pPr algn="ctr"/>
            <a:r>
              <a:rPr lang="en-US" sz="2800" b="1" dirty="0" smtClean="0">
                <a:solidFill>
                  <a:srgbClr val="0079C1"/>
                </a:solidFill>
                <a:latin typeface="Arial"/>
                <a:cs typeface="Arial"/>
              </a:rPr>
              <a:t>Financial </a:t>
            </a:r>
            <a:r>
              <a:rPr lang="en-US" sz="2800" b="1" dirty="0">
                <a:solidFill>
                  <a:srgbClr val="0079C1"/>
                </a:solidFill>
                <a:latin typeface="Arial"/>
                <a:cs typeface="Arial"/>
              </a:rPr>
              <a:t>Analysis Dashboard</a:t>
            </a:r>
          </a:p>
        </p:txBody>
      </p:sp>
      <p:sp>
        <p:nvSpPr>
          <p:cNvPr id="3" name="Content Placeholder 2"/>
          <p:cNvSpPr>
            <a:spLocks noGrp="1"/>
          </p:cNvSpPr>
          <p:nvPr>
            <p:ph idx="4294967295"/>
          </p:nvPr>
        </p:nvSpPr>
        <p:spPr>
          <a:xfrm>
            <a:off x="406402" y="1078992"/>
            <a:ext cx="8312908" cy="974953"/>
          </a:xfrm>
        </p:spPr>
        <p:txBody>
          <a:bodyPr>
            <a:normAutofit/>
          </a:bodyPr>
          <a:lstStyle/>
          <a:p>
            <a:pPr marL="0" indent="0">
              <a:lnSpc>
                <a:spcPct val="114000"/>
              </a:lnSpc>
              <a:buNone/>
            </a:pPr>
            <a:r>
              <a:rPr lang="en-US" sz="1400" dirty="0" smtClean="0">
                <a:solidFill>
                  <a:srgbClr val="404040"/>
                </a:solidFill>
                <a:latin typeface="Arial"/>
                <a:cs typeface="Arial"/>
              </a:rPr>
              <a:t>The Financial Analysis Dashboard shows trends in financial measures using a variety of metrics. This section will provide insight </a:t>
            </a:r>
            <a:r>
              <a:rPr lang="en-US" sz="1400" dirty="0">
                <a:solidFill>
                  <a:srgbClr val="404040"/>
                </a:solidFill>
                <a:latin typeface="Arial"/>
                <a:cs typeface="Arial"/>
              </a:rPr>
              <a:t>into which </a:t>
            </a:r>
            <a:r>
              <a:rPr lang="en-US" sz="1400" dirty="0" smtClean="0">
                <a:solidFill>
                  <a:srgbClr val="404040"/>
                </a:solidFill>
                <a:latin typeface="Arial"/>
                <a:cs typeface="Arial"/>
              </a:rPr>
              <a:t>types </a:t>
            </a:r>
            <a:r>
              <a:rPr lang="en-US" sz="1400" dirty="0">
                <a:solidFill>
                  <a:srgbClr val="404040"/>
                </a:solidFill>
                <a:latin typeface="Arial"/>
                <a:cs typeface="Arial"/>
              </a:rPr>
              <a:t>of </a:t>
            </a:r>
            <a:r>
              <a:rPr lang="en-US" sz="1400" dirty="0" smtClean="0">
                <a:solidFill>
                  <a:srgbClr val="404040"/>
                </a:solidFill>
                <a:latin typeface="Arial"/>
                <a:cs typeface="Arial"/>
              </a:rPr>
              <a:t>claims (medical, pharmacy and dental) </a:t>
            </a:r>
            <a:r>
              <a:rPr lang="en-US" sz="1400" dirty="0">
                <a:solidFill>
                  <a:srgbClr val="404040"/>
                </a:solidFill>
                <a:latin typeface="Arial"/>
                <a:cs typeface="Arial"/>
              </a:rPr>
              <a:t>are costing the </a:t>
            </a:r>
            <a:r>
              <a:rPr lang="en-US" sz="1400" dirty="0" smtClean="0">
                <a:solidFill>
                  <a:srgbClr val="404040"/>
                </a:solidFill>
                <a:latin typeface="Arial"/>
                <a:cs typeface="Arial"/>
              </a:rPr>
              <a:t>most, identify the impact of claim severity and identify potential areas for savings.</a:t>
            </a:r>
            <a:endParaRPr lang="en-US" sz="1400" dirty="0">
              <a:solidFill>
                <a:srgbClr val="404040"/>
              </a:solidFill>
              <a:latin typeface="Arial"/>
              <a:cs typeface="Arial"/>
            </a:endParaRPr>
          </a:p>
          <a:p>
            <a:pPr marL="0" indent="0">
              <a:lnSpc>
                <a:spcPct val="114000"/>
              </a:lnSpc>
              <a:buNone/>
            </a:pPr>
            <a:endParaRPr lang="en-US" sz="1600" dirty="0" smtClean="0">
              <a:solidFill>
                <a:srgbClr val="404040"/>
              </a:solidFill>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208" y="2231136"/>
            <a:ext cx="6670844" cy="3569684"/>
          </a:xfrm>
          <a:prstGeom prst="rect">
            <a:avLst/>
          </a:prstGeom>
        </p:spPr>
      </p:pic>
      <p:sp>
        <p:nvSpPr>
          <p:cNvPr id="7" name="TextBox 6"/>
          <p:cNvSpPr txBox="1"/>
          <p:nvPr/>
        </p:nvSpPr>
        <p:spPr>
          <a:xfrm>
            <a:off x="7537442" y="3195621"/>
            <a:ext cx="1477209" cy="2123658"/>
          </a:xfrm>
          <a:prstGeom prst="rect">
            <a:avLst/>
          </a:prstGeom>
          <a:noFill/>
          <a:ln>
            <a:noFill/>
          </a:ln>
        </p:spPr>
        <p:txBody>
          <a:bodyPr wrap="square" rtlCol="0">
            <a:spAutoFit/>
          </a:bodyPr>
          <a:lstStyle/>
          <a:p>
            <a:pPr algn="ctr"/>
            <a:r>
              <a:rPr lang="en-US" sz="1200" dirty="0" smtClean="0">
                <a:solidFill>
                  <a:srgbClr val="FF0000"/>
                </a:solidFill>
                <a:latin typeface="Arial"/>
                <a:cs typeface="Arial"/>
              </a:rPr>
              <a:t>Dental has been consistent, but Medical and Rx increased from PYTD and Rx spiked last month. Has there been a change in the payment process or is utilization driving the spike?</a:t>
            </a:r>
            <a:endParaRPr lang="en-US" sz="1200" dirty="0">
              <a:solidFill>
                <a:srgbClr val="FF0000"/>
              </a:solidFill>
              <a:latin typeface="Arial"/>
              <a:cs typeface="Arial"/>
            </a:endParaRPr>
          </a:p>
        </p:txBody>
      </p:sp>
      <p:cxnSp>
        <p:nvCxnSpPr>
          <p:cNvPr id="8" name="Straight Arrow Connector 7"/>
          <p:cNvCxnSpPr/>
          <p:nvPr/>
        </p:nvCxnSpPr>
        <p:spPr>
          <a:xfrm flipV="1">
            <a:off x="7197743" y="4609697"/>
            <a:ext cx="441099" cy="3213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961131" y="4854116"/>
            <a:ext cx="248371" cy="293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326830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413</TotalTime>
  <Words>974</Words>
  <Application>Microsoft Macintosh PowerPoint</Application>
  <PresentationFormat>On-screen Show (4:3)</PresentationFormat>
  <Paragraphs>78</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Custom Design</vt:lpstr>
      <vt:lpstr> Improving Employer and Member Experience  though Analytics</vt:lpstr>
      <vt:lpstr>Agenda</vt:lpstr>
      <vt:lpstr>New Analytics Dashboards: CoreInsights</vt:lpstr>
      <vt:lpstr>What is CoreInsights?</vt:lpstr>
      <vt:lpstr>Executive Summary Dashboard</vt:lpstr>
      <vt:lpstr>Population Overview Dashboard</vt:lpstr>
      <vt:lpstr>Medical Cost Drivers Dashboard</vt:lpstr>
      <vt:lpstr>Pharmacy Cost Drivers Dashboard</vt:lpstr>
      <vt:lpstr>Financial Analysis Dashboard</vt:lpstr>
      <vt:lpstr>Health Management Dashboard</vt:lpstr>
      <vt:lpstr>Data Analytics Strategy</vt:lpstr>
      <vt:lpstr>Improving Delivery of  Insights and Proactive Advisory Services </vt:lpstr>
      <vt:lpstr>Current Model Uses Data and Clinical Expertise to Identify Populations and Individuals at Risk</vt:lpstr>
      <vt:lpstr>Future-State Model Leverages Data and Clinical Expertise with a Risk Model to Identify Adverse Surprises before they Occur and Throughout the Member Life-Cycle to Improve Financial and Quality Outcomes </vt:lpstr>
    </vt:vector>
  </TitlesOfParts>
  <Company>Trustmark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Matson</dc:creator>
  <cp:lastModifiedBy>Trustmark</cp:lastModifiedBy>
  <cp:revision>38</cp:revision>
  <dcterms:created xsi:type="dcterms:W3CDTF">2016-05-12T18:16:02Z</dcterms:created>
  <dcterms:modified xsi:type="dcterms:W3CDTF">2016-06-23T17:10:13Z</dcterms:modified>
</cp:coreProperties>
</file>